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8" r:id="rId6"/>
    <p:sldId id="260" r:id="rId7"/>
    <p:sldId id="261" r:id="rId8"/>
    <p:sldId id="262" r:id="rId9"/>
    <p:sldId id="263" r:id="rId10"/>
    <p:sldId id="264" r:id="rId11"/>
    <p:sldId id="269" r:id="rId12"/>
    <p:sldId id="270" r:id="rId13"/>
    <p:sldId id="271" r:id="rId14"/>
    <p:sldId id="272" r:id="rId15"/>
    <p:sldId id="273" r:id="rId16"/>
    <p:sldId id="265" r:id="rId17"/>
    <p:sldId id="266" r:id="rId18"/>
    <p:sldId id="267"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8" autoAdjust="0"/>
    <p:restoredTop sz="94660"/>
  </p:normalViewPr>
  <p:slideViewPr>
    <p:cSldViewPr snapToGrid="0">
      <p:cViewPr varScale="1">
        <p:scale>
          <a:sx n="102" d="100"/>
          <a:sy n="102" d="100"/>
        </p:scale>
        <p:origin x="240"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nowles, Mrs Justice" userId="044d7f4e-b459-4792-9a13-fb512b41531c" providerId="ADAL" clId="{D8EA1CB9-6EC3-45F5-B164-87814707E27A}"/>
    <pc:docChg chg="custSel modSld">
      <pc:chgData name="Knowles, Mrs Justice" userId="044d7f4e-b459-4792-9a13-fb512b41531c" providerId="ADAL" clId="{D8EA1CB9-6EC3-45F5-B164-87814707E27A}" dt="2025-09-23T13:14:10.984" v="52" actId="20577"/>
      <pc:docMkLst>
        <pc:docMk/>
      </pc:docMkLst>
      <pc:sldChg chg="modSp mod">
        <pc:chgData name="Knowles, Mrs Justice" userId="044d7f4e-b459-4792-9a13-fb512b41531c" providerId="ADAL" clId="{D8EA1CB9-6EC3-45F5-B164-87814707E27A}" dt="2025-09-23T13:10:19.314" v="51" actId="20577"/>
        <pc:sldMkLst>
          <pc:docMk/>
          <pc:sldMk cId="3635475090" sldId="256"/>
        </pc:sldMkLst>
        <pc:spChg chg="mod">
          <ac:chgData name="Knowles, Mrs Justice" userId="044d7f4e-b459-4792-9a13-fb512b41531c" providerId="ADAL" clId="{D8EA1CB9-6EC3-45F5-B164-87814707E27A}" dt="2025-09-23T13:09:56.696" v="28" actId="20577"/>
          <ac:spMkLst>
            <pc:docMk/>
            <pc:sldMk cId="3635475090" sldId="256"/>
            <ac:spMk id="2" creationId="{A9097055-A74D-720D-DAB8-EE44FB6F68D8}"/>
          </ac:spMkLst>
        </pc:spChg>
        <pc:spChg chg="mod">
          <ac:chgData name="Knowles, Mrs Justice" userId="044d7f4e-b459-4792-9a13-fb512b41531c" providerId="ADAL" clId="{D8EA1CB9-6EC3-45F5-B164-87814707E27A}" dt="2025-09-23T13:10:19.314" v="51" actId="20577"/>
          <ac:spMkLst>
            <pc:docMk/>
            <pc:sldMk cId="3635475090" sldId="256"/>
            <ac:spMk id="3" creationId="{F2E1222F-ED3E-01DC-4CFD-45A6F56D98CC}"/>
          </ac:spMkLst>
        </pc:spChg>
      </pc:sldChg>
      <pc:sldChg chg="modSp mod">
        <pc:chgData name="Knowles, Mrs Justice" userId="044d7f4e-b459-4792-9a13-fb512b41531c" providerId="ADAL" clId="{D8EA1CB9-6EC3-45F5-B164-87814707E27A}" dt="2025-09-23T13:14:10.984" v="52" actId="20577"/>
        <pc:sldMkLst>
          <pc:docMk/>
          <pc:sldMk cId="1034920870" sldId="270"/>
        </pc:sldMkLst>
        <pc:spChg chg="mod">
          <ac:chgData name="Knowles, Mrs Justice" userId="044d7f4e-b459-4792-9a13-fb512b41531c" providerId="ADAL" clId="{D8EA1CB9-6EC3-45F5-B164-87814707E27A}" dt="2025-09-23T13:14:10.984" v="52" actId="20577"/>
          <ac:spMkLst>
            <pc:docMk/>
            <pc:sldMk cId="1034920870" sldId="270"/>
            <ac:spMk id="3" creationId="{85E4934F-DC85-199C-F8BF-5E343445E6FF}"/>
          </ac:spMkLst>
        </pc:spChg>
      </pc:sldChg>
    </pc:docChg>
  </pc:docChgLst>
  <pc:docChgLst>
    <pc:chgData name="Knowles, Mrs Justice" userId="044d7f4e-b459-4792-9a13-fb512b41531c" providerId="ADAL" clId="{BC839B18-02AC-435D-9083-5112C77C3AC1}"/>
    <pc:docChg chg="custSel addSld modSld">
      <pc:chgData name="Knowles, Mrs Justice" userId="044d7f4e-b459-4792-9a13-fb512b41531c" providerId="ADAL" clId="{BC839B18-02AC-435D-9083-5112C77C3AC1}" dt="2025-09-04T12:46:26.988" v="3807" actId="20577"/>
      <pc:docMkLst>
        <pc:docMk/>
      </pc:docMkLst>
      <pc:sldChg chg="modSp mod">
        <pc:chgData name="Knowles, Mrs Justice" userId="044d7f4e-b459-4792-9a13-fb512b41531c" providerId="ADAL" clId="{BC839B18-02AC-435D-9083-5112C77C3AC1}" dt="2025-09-04T11:10:30.955" v="157" actId="20577"/>
        <pc:sldMkLst>
          <pc:docMk/>
          <pc:sldMk cId="3635475090" sldId="256"/>
        </pc:sldMkLst>
        <pc:spChg chg="mod">
          <ac:chgData name="Knowles, Mrs Justice" userId="044d7f4e-b459-4792-9a13-fb512b41531c" providerId="ADAL" clId="{BC839B18-02AC-435D-9083-5112C77C3AC1}" dt="2025-09-04T11:09:43.496" v="57" actId="20577"/>
          <ac:spMkLst>
            <pc:docMk/>
            <pc:sldMk cId="3635475090" sldId="256"/>
            <ac:spMk id="2" creationId="{A9097055-A74D-720D-DAB8-EE44FB6F68D8}"/>
          </ac:spMkLst>
        </pc:spChg>
        <pc:spChg chg="mod">
          <ac:chgData name="Knowles, Mrs Justice" userId="044d7f4e-b459-4792-9a13-fb512b41531c" providerId="ADAL" clId="{BC839B18-02AC-435D-9083-5112C77C3AC1}" dt="2025-09-04T11:10:30.955" v="157" actId="20577"/>
          <ac:spMkLst>
            <pc:docMk/>
            <pc:sldMk cId="3635475090" sldId="256"/>
            <ac:spMk id="3" creationId="{F2E1222F-ED3E-01DC-4CFD-45A6F56D98CC}"/>
          </ac:spMkLst>
        </pc:spChg>
      </pc:sldChg>
      <pc:sldChg chg="modSp mod">
        <pc:chgData name="Knowles, Mrs Justice" userId="044d7f4e-b459-4792-9a13-fb512b41531c" providerId="ADAL" clId="{BC839B18-02AC-435D-9083-5112C77C3AC1}" dt="2025-09-04T11:12:59.507" v="377" actId="20577"/>
        <pc:sldMkLst>
          <pc:docMk/>
          <pc:sldMk cId="547797522" sldId="257"/>
        </pc:sldMkLst>
        <pc:spChg chg="mod">
          <ac:chgData name="Knowles, Mrs Justice" userId="044d7f4e-b459-4792-9a13-fb512b41531c" providerId="ADAL" clId="{BC839B18-02AC-435D-9083-5112C77C3AC1}" dt="2025-09-04T11:12:59.507" v="377" actId="20577"/>
          <ac:spMkLst>
            <pc:docMk/>
            <pc:sldMk cId="547797522" sldId="257"/>
            <ac:spMk id="3" creationId="{49A6D00D-DC26-1208-973B-1483A565B533}"/>
          </ac:spMkLst>
        </pc:spChg>
      </pc:sldChg>
      <pc:sldChg chg="modSp mod">
        <pc:chgData name="Knowles, Mrs Justice" userId="044d7f4e-b459-4792-9a13-fb512b41531c" providerId="ADAL" clId="{BC839B18-02AC-435D-9083-5112C77C3AC1}" dt="2025-09-04T11:14:01.847" v="487" actId="20577"/>
        <pc:sldMkLst>
          <pc:docMk/>
          <pc:sldMk cId="1515939819" sldId="259"/>
        </pc:sldMkLst>
        <pc:spChg chg="mod">
          <ac:chgData name="Knowles, Mrs Justice" userId="044d7f4e-b459-4792-9a13-fb512b41531c" providerId="ADAL" clId="{BC839B18-02AC-435D-9083-5112C77C3AC1}" dt="2025-09-04T11:14:01.847" v="487" actId="20577"/>
          <ac:spMkLst>
            <pc:docMk/>
            <pc:sldMk cId="1515939819" sldId="259"/>
            <ac:spMk id="3" creationId="{861C34BF-DEEF-8E27-6223-50AF2FE67162}"/>
          </ac:spMkLst>
        </pc:spChg>
      </pc:sldChg>
      <pc:sldChg chg="modSp mod">
        <pc:chgData name="Knowles, Mrs Justice" userId="044d7f4e-b459-4792-9a13-fb512b41531c" providerId="ADAL" clId="{BC839B18-02AC-435D-9083-5112C77C3AC1}" dt="2025-09-04T11:15:28.466" v="512" actId="20577"/>
        <pc:sldMkLst>
          <pc:docMk/>
          <pc:sldMk cId="2359666858" sldId="260"/>
        </pc:sldMkLst>
        <pc:spChg chg="mod">
          <ac:chgData name="Knowles, Mrs Justice" userId="044d7f4e-b459-4792-9a13-fb512b41531c" providerId="ADAL" clId="{BC839B18-02AC-435D-9083-5112C77C3AC1}" dt="2025-09-04T11:15:28.466" v="512" actId="20577"/>
          <ac:spMkLst>
            <pc:docMk/>
            <pc:sldMk cId="2359666858" sldId="260"/>
            <ac:spMk id="3" creationId="{08CEE542-D2EA-F627-9EB5-51732ACE848F}"/>
          </ac:spMkLst>
        </pc:spChg>
      </pc:sldChg>
      <pc:sldChg chg="modSp mod">
        <pc:chgData name="Knowles, Mrs Justice" userId="044d7f4e-b459-4792-9a13-fb512b41531c" providerId="ADAL" clId="{BC839B18-02AC-435D-9083-5112C77C3AC1}" dt="2025-09-04T11:15:57.738" v="514" actId="20577"/>
        <pc:sldMkLst>
          <pc:docMk/>
          <pc:sldMk cId="901076369" sldId="261"/>
        </pc:sldMkLst>
        <pc:spChg chg="mod">
          <ac:chgData name="Knowles, Mrs Justice" userId="044d7f4e-b459-4792-9a13-fb512b41531c" providerId="ADAL" clId="{BC839B18-02AC-435D-9083-5112C77C3AC1}" dt="2025-09-04T11:15:57.738" v="514" actId="20577"/>
          <ac:spMkLst>
            <pc:docMk/>
            <pc:sldMk cId="901076369" sldId="261"/>
            <ac:spMk id="3" creationId="{9A03BDF0-FE10-223B-0734-300BD19AB36F}"/>
          </ac:spMkLst>
        </pc:spChg>
      </pc:sldChg>
      <pc:sldChg chg="modSp mod">
        <pc:chgData name="Knowles, Mrs Justice" userId="044d7f4e-b459-4792-9a13-fb512b41531c" providerId="ADAL" clId="{BC839B18-02AC-435D-9083-5112C77C3AC1}" dt="2025-09-04T11:16:14.036" v="523" actId="20577"/>
        <pc:sldMkLst>
          <pc:docMk/>
          <pc:sldMk cId="3903829624" sldId="262"/>
        </pc:sldMkLst>
        <pc:spChg chg="mod">
          <ac:chgData name="Knowles, Mrs Justice" userId="044d7f4e-b459-4792-9a13-fb512b41531c" providerId="ADAL" clId="{BC839B18-02AC-435D-9083-5112C77C3AC1}" dt="2025-09-04T11:16:14.036" v="523" actId="20577"/>
          <ac:spMkLst>
            <pc:docMk/>
            <pc:sldMk cId="3903829624" sldId="262"/>
            <ac:spMk id="3" creationId="{5615A742-6CF2-CB83-7408-DF820D1BCBA1}"/>
          </ac:spMkLst>
        </pc:spChg>
      </pc:sldChg>
      <pc:sldChg chg="modSp mod">
        <pc:chgData name="Knowles, Mrs Justice" userId="044d7f4e-b459-4792-9a13-fb512b41531c" providerId="ADAL" clId="{BC839B18-02AC-435D-9083-5112C77C3AC1}" dt="2025-09-04T11:17:06.036" v="557" actId="20577"/>
        <pc:sldMkLst>
          <pc:docMk/>
          <pc:sldMk cId="432248345" sldId="263"/>
        </pc:sldMkLst>
        <pc:spChg chg="mod">
          <ac:chgData name="Knowles, Mrs Justice" userId="044d7f4e-b459-4792-9a13-fb512b41531c" providerId="ADAL" clId="{BC839B18-02AC-435D-9083-5112C77C3AC1}" dt="2025-09-04T11:17:06.036" v="557" actId="20577"/>
          <ac:spMkLst>
            <pc:docMk/>
            <pc:sldMk cId="432248345" sldId="263"/>
            <ac:spMk id="3" creationId="{4C8F4D8D-0C15-1985-452D-49C81BCF1989}"/>
          </ac:spMkLst>
        </pc:spChg>
      </pc:sldChg>
      <pc:sldChg chg="modSp mod">
        <pc:chgData name="Knowles, Mrs Justice" userId="044d7f4e-b459-4792-9a13-fb512b41531c" providerId="ADAL" clId="{BC839B18-02AC-435D-9083-5112C77C3AC1}" dt="2025-09-04T11:17:57.424" v="568" actId="20577"/>
        <pc:sldMkLst>
          <pc:docMk/>
          <pc:sldMk cId="2731002216" sldId="264"/>
        </pc:sldMkLst>
        <pc:spChg chg="mod">
          <ac:chgData name="Knowles, Mrs Justice" userId="044d7f4e-b459-4792-9a13-fb512b41531c" providerId="ADAL" clId="{BC839B18-02AC-435D-9083-5112C77C3AC1}" dt="2025-09-04T11:17:57.424" v="568" actId="20577"/>
          <ac:spMkLst>
            <pc:docMk/>
            <pc:sldMk cId="2731002216" sldId="264"/>
            <ac:spMk id="3" creationId="{D759BF57-76A6-38ED-CA54-6871B7B137B2}"/>
          </ac:spMkLst>
        </pc:spChg>
      </pc:sldChg>
      <pc:sldChg chg="modSp mod">
        <pc:chgData name="Knowles, Mrs Justice" userId="044d7f4e-b459-4792-9a13-fb512b41531c" providerId="ADAL" clId="{BC839B18-02AC-435D-9083-5112C77C3AC1}" dt="2025-09-04T11:18:30.487" v="579" actId="20577"/>
        <pc:sldMkLst>
          <pc:docMk/>
          <pc:sldMk cId="1192227862" sldId="266"/>
        </pc:sldMkLst>
        <pc:spChg chg="mod">
          <ac:chgData name="Knowles, Mrs Justice" userId="044d7f4e-b459-4792-9a13-fb512b41531c" providerId="ADAL" clId="{BC839B18-02AC-435D-9083-5112C77C3AC1}" dt="2025-09-04T11:18:30.487" v="579" actId="20577"/>
          <ac:spMkLst>
            <pc:docMk/>
            <pc:sldMk cId="1192227862" sldId="266"/>
            <ac:spMk id="3" creationId="{F8A5ABE3-27EA-02DD-6613-6F7D2067F340}"/>
          </ac:spMkLst>
        </pc:spChg>
      </pc:sldChg>
      <pc:sldChg chg="modSp mod">
        <pc:chgData name="Knowles, Mrs Justice" userId="044d7f4e-b459-4792-9a13-fb512b41531c" providerId="ADAL" clId="{BC839B18-02AC-435D-9083-5112C77C3AC1}" dt="2025-09-04T12:46:26.988" v="3807" actId="20577"/>
        <pc:sldMkLst>
          <pc:docMk/>
          <pc:sldMk cId="2787849464" sldId="267"/>
        </pc:sldMkLst>
        <pc:spChg chg="mod">
          <ac:chgData name="Knowles, Mrs Justice" userId="044d7f4e-b459-4792-9a13-fb512b41531c" providerId="ADAL" clId="{BC839B18-02AC-435D-9083-5112C77C3AC1}" dt="2025-09-04T12:46:26.988" v="3807" actId="20577"/>
          <ac:spMkLst>
            <pc:docMk/>
            <pc:sldMk cId="2787849464" sldId="267"/>
            <ac:spMk id="3" creationId="{C9B292AD-B293-3B51-0524-3F45FE24E397}"/>
          </ac:spMkLst>
        </pc:spChg>
      </pc:sldChg>
      <pc:sldChg chg="modSp mod">
        <pc:chgData name="Knowles, Mrs Justice" userId="044d7f4e-b459-4792-9a13-fb512b41531c" providerId="ADAL" clId="{BC839B18-02AC-435D-9083-5112C77C3AC1}" dt="2025-09-04T11:14:44.882" v="501" actId="20577"/>
        <pc:sldMkLst>
          <pc:docMk/>
          <pc:sldMk cId="1060262072" sldId="268"/>
        </pc:sldMkLst>
        <pc:spChg chg="mod">
          <ac:chgData name="Knowles, Mrs Justice" userId="044d7f4e-b459-4792-9a13-fb512b41531c" providerId="ADAL" clId="{BC839B18-02AC-435D-9083-5112C77C3AC1}" dt="2025-09-04T11:14:44.882" v="501" actId="20577"/>
          <ac:spMkLst>
            <pc:docMk/>
            <pc:sldMk cId="1060262072" sldId="268"/>
            <ac:spMk id="3" creationId="{D9F2490B-9FCD-5CBB-0E78-B838DE3C0438}"/>
          </ac:spMkLst>
        </pc:spChg>
      </pc:sldChg>
      <pc:sldChg chg="modSp new mod">
        <pc:chgData name="Knowles, Mrs Justice" userId="044d7f4e-b459-4792-9a13-fb512b41531c" providerId="ADAL" clId="{BC839B18-02AC-435D-9083-5112C77C3AC1}" dt="2025-09-04T11:56:57.929" v="1167" actId="1076"/>
        <pc:sldMkLst>
          <pc:docMk/>
          <pc:sldMk cId="3525598498" sldId="269"/>
        </pc:sldMkLst>
        <pc:spChg chg="mod">
          <ac:chgData name="Knowles, Mrs Justice" userId="044d7f4e-b459-4792-9a13-fb512b41531c" providerId="ADAL" clId="{BC839B18-02AC-435D-9083-5112C77C3AC1}" dt="2025-09-04T11:56:57.929" v="1167" actId="1076"/>
          <ac:spMkLst>
            <pc:docMk/>
            <pc:sldMk cId="3525598498" sldId="269"/>
            <ac:spMk id="2" creationId="{A89A538B-F567-39A3-5E70-2C1BECCECE9E}"/>
          </ac:spMkLst>
        </pc:spChg>
        <pc:spChg chg="mod">
          <ac:chgData name="Knowles, Mrs Justice" userId="044d7f4e-b459-4792-9a13-fb512b41531c" providerId="ADAL" clId="{BC839B18-02AC-435D-9083-5112C77C3AC1}" dt="2025-09-04T11:56:45.326" v="1165" actId="115"/>
          <ac:spMkLst>
            <pc:docMk/>
            <pc:sldMk cId="3525598498" sldId="269"/>
            <ac:spMk id="3" creationId="{3E30B389-743E-121C-34A6-49E7EEA2C943}"/>
          </ac:spMkLst>
        </pc:spChg>
      </pc:sldChg>
      <pc:sldChg chg="modSp new mod">
        <pc:chgData name="Knowles, Mrs Justice" userId="044d7f4e-b459-4792-9a13-fb512b41531c" providerId="ADAL" clId="{BC839B18-02AC-435D-9083-5112C77C3AC1}" dt="2025-09-04T12:01:10.313" v="1681" actId="1076"/>
        <pc:sldMkLst>
          <pc:docMk/>
          <pc:sldMk cId="1034920870" sldId="270"/>
        </pc:sldMkLst>
        <pc:spChg chg="mod">
          <ac:chgData name="Knowles, Mrs Justice" userId="044d7f4e-b459-4792-9a13-fb512b41531c" providerId="ADAL" clId="{BC839B18-02AC-435D-9083-5112C77C3AC1}" dt="2025-09-04T12:01:10.313" v="1681" actId="1076"/>
          <ac:spMkLst>
            <pc:docMk/>
            <pc:sldMk cId="1034920870" sldId="270"/>
            <ac:spMk id="2" creationId="{211174EA-8508-3960-FC79-2FFFADC3C5D5}"/>
          </ac:spMkLst>
        </pc:spChg>
        <pc:spChg chg="mod">
          <ac:chgData name="Knowles, Mrs Justice" userId="044d7f4e-b459-4792-9a13-fb512b41531c" providerId="ADAL" clId="{BC839B18-02AC-435D-9083-5112C77C3AC1}" dt="2025-09-04T12:00:54.007" v="1679" actId="20577"/>
          <ac:spMkLst>
            <pc:docMk/>
            <pc:sldMk cId="1034920870" sldId="270"/>
            <ac:spMk id="3" creationId="{85E4934F-DC85-199C-F8BF-5E343445E6FF}"/>
          </ac:spMkLst>
        </pc:spChg>
      </pc:sldChg>
      <pc:sldChg chg="modSp new mod">
        <pc:chgData name="Knowles, Mrs Justice" userId="044d7f4e-b459-4792-9a13-fb512b41531c" providerId="ADAL" clId="{BC839B18-02AC-435D-9083-5112C77C3AC1}" dt="2025-09-04T12:07:13.357" v="2234" actId="20577"/>
        <pc:sldMkLst>
          <pc:docMk/>
          <pc:sldMk cId="1783006915" sldId="271"/>
        </pc:sldMkLst>
        <pc:spChg chg="mod">
          <ac:chgData name="Knowles, Mrs Justice" userId="044d7f4e-b459-4792-9a13-fb512b41531c" providerId="ADAL" clId="{BC839B18-02AC-435D-9083-5112C77C3AC1}" dt="2025-09-04T12:01:39.938" v="1684" actId="20577"/>
          <ac:spMkLst>
            <pc:docMk/>
            <pc:sldMk cId="1783006915" sldId="271"/>
            <ac:spMk id="2" creationId="{DEE71662-908C-E981-F68B-FB040A32776E}"/>
          </ac:spMkLst>
        </pc:spChg>
        <pc:spChg chg="mod">
          <ac:chgData name="Knowles, Mrs Justice" userId="044d7f4e-b459-4792-9a13-fb512b41531c" providerId="ADAL" clId="{BC839B18-02AC-435D-9083-5112C77C3AC1}" dt="2025-09-04T12:07:13.357" v="2234" actId="20577"/>
          <ac:spMkLst>
            <pc:docMk/>
            <pc:sldMk cId="1783006915" sldId="271"/>
            <ac:spMk id="3" creationId="{C701BBA9-6137-542F-59F6-9CE726E67118}"/>
          </ac:spMkLst>
        </pc:spChg>
      </pc:sldChg>
      <pc:sldChg chg="modSp new mod">
        <pc:chgData name="Knowles, Mrs Justice" userId="044d7f4e-b459-4792-9a13-fb512b41531c" providerId="ADAL" clId="{BC839B18-02AC-435D-9083-5112C77C3AC1}" dt="2025-09-04T12:23:44.868" v="2733" actId="5793"/>
        <pc:sldMkLst>
          <pc:docMk/>
          <pc:sldMk cId="2271277510" sldId="272"/>
        </pc:sldMkLst>
        <pc:spChg chg="mod">
          <ac:chgData name="Knowles, Mrs Justice" userId="044d7f4e-b459-4792-9a13-fb512b41531c" providerId="ADAL" clId="{BC839B18-02AC-435D-9083-5112C77C3AC1}" dt="2025-09-04T12:10:40.803" v="2238" actId="20577"/>
          <ac:spMkLst>
            <pc:docMk/>
            <pc:sldMk cId="2271277510" sldId="272"/>
            <ac:spMk id="2" creationId="{C319624B-D824-862A-46C9-7D52B034460E}"/>
          </ac:spMkLst>
        </pc:spChg>
        <pc:spChg chg="mod">
          <ac:chgData name="Knowles, Mrs Justice" userId="044d7f4e-b459-4792-9a13-fb512b41531c" providerId="ADAL" clId="{BC839B18-02AC-435D-9083-5112C77C3AC1}" dt="2025-09-04T12:23:44.868" v="2733" actId="5793"/>
          <ac:spMkLst>
            <pc:docMk/>
            <pc:sldMk cId="2271277510" sldId="272"/>
            <ac:spMk id="3" creationId="{F1BE9904-628B-4707-A76D-A696AA65F009}"/>
          </ac:spMkLst>
        </pc:spChg>
      </pc:sldChg>
      <pc:sldChg chg="modSp new mod">
        <pc:chgData name="Knowles, Mrs Justice" userId="044d7f4e-b459-4792-9a13-fb512b41531c" providerId="ADAL" clId="{BC839B18-02AC-435D-9083-5112C77C3AC1}" dt="2025-09-04T12:42:08.564" v="3577" actId="115"/>
        <pc:sldMkLst>
          <pc:docMk/>
          <pc:sldMk cId="2691680423" sldId="273"/>
        </pc:sldMkLst>
        <pc:spChg chg="mod">
          <ac:chgData name="Knowles, Mrs Justice" userId="044d7f4e-b459-4792-9a13-fb512b41531c" providerId="ADAL" clId="{BC839B18-02AC-435D-9083-5112C77C3AC1}" dt="2025-09-04T12:24:10.261" v="2737" actId="20577"/>
          <ac:spMkLst>
            <pc:docMk/>
            <pc:sldMk cId="2691680423" sldId="273"/>
            <ac:spMk id="2" creationId="{EA2D5574-4253-CF1A-1D6C-3662E9ECB3BD}"/>
          </ac:spMkLst>
        </pc:spChg>
        <pc:spChg chg="mod">
          <ac:chgData name="Knowles, Mrs Justice" userId="044d7f4e-b459-4792-9a13-fb512b41531c" providerId="ADAL" clId="{BC839B18-02AC-435D-9083-5112C77C3AC1}" dt="2025-09-04T12:42:08.564" v="3577" actId="115"/>
          <ac:spMkLst>
            <pc:docMk/>
            <pc:sldMk cId="2691680423" sldId="273"/>
            <ac:spMk id="3" creationId="{83042E8B-6B4D-FC34-761A-79CFDE128BA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63251-BFDF-3655-CABB-AA2A37DE0B8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6CCC2D74-4117-39D7-43F6-B955FD7614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9FCBCC39-7265-951E-DFCE-D09A40C32EFB}"/>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5" name="Footer Placeholder 4">
            <a:extLst>
              <a:ext uri="{FF2B5EF4-FFF2-40B4-BE49-F238E27FC236}">
                <a16:creationId xmlns:a16="http://schemas.microsoft.com/office/drawing/2014/main" id="{B8144BAB-8B79-E925-92FE-A71DF2D9A1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CD0FA29-1EA9-7FFF-A689-16571768B60E}"/>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1630913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7FAEE8-6609-3C21-D83A-B44DC166C6D0}"/>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F695F2CA-9BEE-E06F-F8E1-7385A71DD30A}"/>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2299B677-BEFD-0AFA-8A7A-5BF398152D9D}"/>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5" name="Footer Placeholder 4">
            <a:extLst>
              <a:ext uri="{FF2B5EF4-FFF2-40B4-BE49-F238E27FC236}">
                <a16:creationId xmlns:a16="http://schemas.microsoft.com/office/drawing/2014/main" id="{1A548DC2-3036-936B-915A-DCB90477F05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E3F5170-7828-8D7F-0E57-55B466099FCE}"/>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2149753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D2D68E-6320-1E1F-2A64-D2AF34E61D6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40789396-EF39-8281-6C0B-73FA40E7485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8E6F225-9E05-75CA-EFF7-FAFFE93F7776}"/>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5" name="Footer Placeholder 4">
            <a:extLst>
              <a:ext uri="{FF2B5EF4-FFF2-40B4-BE49-F238E27FC236}">
                <a16:creationId xmlns:a16="http://schemas.microsoft.com/office/drawing/2014/main" id="{D39F9100-D22F-C931-9B3C-947D22F7E4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4D06081-2991-3A9D-3DA0-7F12A4E8D934}"/>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485243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F017E-DFDA-66CA-787C-B5BA2CF9644A}"/>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423957F-9F53-CFB7-432F-A6E8F065CC44}"/>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E1A2231-5052-997A-A4A1-73EC395F5220}"/>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5" name="Footer Placeholder 4">
            <a:extLst>
              <a:ext uri="{FF2B5EF4-FFF2-40B4-BE49-F238E27FC236}">
                <a16:creationId xmlns:a16="http://schemas.microsoft.com/office/drawing/2014/main" id="{36325042-7742-3063-1A51-A0C69C65A41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3D4A7B-6B5F-8283-088E-3AC4A1B202AE}"/>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2381550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30896-B2B1-6B77-007F-F1CF05783B1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E5C7764D-FBED-0C5D-CAD4-6740C65EB5B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5119D85-5DEC-95FE-F2DE-EC86D21E666E}"/>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5" name="Footer Placeholder 4">
            <a:extLst>
              <a:ext uri="{FF2B5EF4-FFF2-40B4-BE49-F238E27FC236}">
                <a16:creationId xmlns:a16="http://schemas.microsoft.com/office/drawing/2014/main" id="{B80E1E74-CA8C-F892-242A-A38F488FA5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C95016-9D9A-C1DE-57E8-62BABE5B709D}"/>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1495255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78795-DA71-16E8-0EF3-A61DD501918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B32F7E3C-4B27-58A8-B4C3-38591DB17BE9}"/>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5834377-4773-A5EA-C506-3B86141B5F49}"/>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531AD52A-986B-06EF-EABE-502BA5081537}"/>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6" name="Footer Placeholder 5">
            <a:extLst>
              <a:ext uri="{FF2B5EF4-FFF2-40B4-BE49-F238E27FC236}">
                <a16:creationId xmlns:a16="http://schemas.microsoft.com/office/drawing/2014/main" id="{CD52E9FA-9398-0CAC-7841-28FDE0D3BD5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BBA7F9-5ABD-684D-6363-D1B88A27EFF2}"/>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1369803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47BF7-45B0-7374-BE79-0CADE0461942}"/>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85035368-5417-095F-A158-9848C9596B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211A2F2-604C-29F9-9D5A-D6150121EF5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0E58C33-A124-9CE8-EEB7-28DCA92420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52352DE-43CD-F918-2848-494A0D6A84A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1DFC0F02-6D5A-DF0E-1C74-E1E077E8C757}"/>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8" name="Footer Placeholder 7">
            <a:extLst>
              <a:ext uri="{FF2B5EF4-FFF2-40B4-BE49-F238E27FC236}">
                <a16:creationId xmlns:a16="http://schemas.microsoft.com/office/drawing/2014/main" id="{6A29E619-3AC8-FDC9-F348-AAC88AFC5DD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EE71480-9DF8-CE62-60E7-B77EF3C1E3BA}"/>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3760234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F4D9B-079B-FD6A-1C51-F0952F145D30}"/>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21C0ACDC-865B-9403-5B3A-39F7A55AEDAC}"/>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4" name="Footer Placeholder 3">
            <a:extLst>
              <a:ext uri="{FF2B5EF4-FFF2-40B4-BE49-F238E27FC236}">
                <a16:creationId xmlns:a16="http://schemas.microsoft.com/office/drawing/2014/main" id="{FA2B6581-866A-FDA5-0539-6A08BC7E992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A6806DF-F956-4F62-138D-8286D0F71A46}"/>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2070639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06502D-A10A-034B-A699-073929898C73}"/>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3" name="Footer Placeholder 2">
            <a:extLst>
              <a:ext uri="{FF2B5EF4-FFF2-40B4-BE49-F238E27FC236}">
                <a16:creationId xmlns:a16="http://schemas.microsoft.com/office/drawing/2014/main" id="{AB6059FC-4E61-9B85-D80D-2F41FAAB6F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0BDFE2A-89B7-2F2C-EDC2-53C55D2775CD}"/>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800981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47D94-A847-532D-C00A-FD3CF88A6F3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237C1695-62DF-6F87-6667-7B610194B2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2327327F-6454-5FE7-F739-5BB96AF73E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5629E26-B655-80A3-2DD1-7B3CE5E23A54}"/>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6" name="Footer Placeholder 5">
            <a:extLst>
              <a:ext uri="{FF2B5EF4-FFF2-40B4-BE49-F238E27FC236}">
                <a16:creationId xmlns:a16="http://schemas.microsoft.com/office/drawing/2014/main" id="{555F5B40-B503-3A96-D04D-C0F34D0584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C82D8F-88E6-87D9-37C6-ED5AB8011555}"/>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1124903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B2F71-69E3-38CF-BAFC-E3220749B7E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1F648D10-8E62-9BF6-2798-270C4EDC79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94AC5BF-D81E-B556-70FF-9B3282CEE8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D98FBE5-FD2A-EE4E-A32B-1AA4214D53FC}"/>
              </a:ext>
            </a:extLst>
          </p:cNvPr>
          <p:cNvSpPr>
            <a:spLocks noGrp="1"/>
          </p:cNvSpPr>
          <p:nvPr>
            <p:ph type="dt" sz="half" idx="10"/>
          </p:nvPr>
        </p:nvSpPr>
        <p:spPr/>
        <p:txBody>
          <a:bodyPr/>
          <a:lstStyle/>
          <a:p>
            <a:fld id="{FB39DFD4-D8B6-410D-A778-A10BACB7D6D4}" type="datetimeFigureOut">
              <a:rPr lang="en-GB" smtClean="0"/>
              <a:t>23/09/2025</a:t>
            </a:fld>
            <a:endParaRPr lang="en-GB"/>
          </a:p>
        </p:txBody>
      </p:sp>
      <p:sp>
        <p:nvSpPr>
          <p:cNvPr id="6" name="Footer Placeholder 5">
            <a:extLst>
              <a:ext uri="{FF2B5EF4-FFF2-40B4-BE49-F238E27FC236}">
                <a16:creationId xmlns:a16="http://schemas.microsoft.com/office/drawing/2014/main" id="{965A5B73-D58D-DF4E-56B7-B18BA22EC5B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E82721B-F901-75D1-C8AA-5C3BAAFFE071}"/>
              </a:ext>
            </a:extLst>
          </p:cNvPr>
          <p:cNvSpPr>
            <a:spLocks noGrp="1"/>
          </p:cNvSpPr>
          <p:nvPr>
            <p:ph type="sldNum" sz="quarter" idx="12"/>
          </p:nvPr>
        </p:nvSpPr>
        <p:spPr/>
        <p:txBody>
          <a:bodyPr/>
          <a:lstStyle/>
          <a:p>
            <a:fld id="{818E057B-CA64-4FF4-8D97-1A4F3433D6BC}" type="slidenum">
              <a:rPr lang="en-GB" smtClean="0"/>
              <a:t>‹#›</a:t>
            </a:fld>
            <a:endParaRPr lang="en-GB"/>
          </a:p>
        </p:txBody>
      </p:sp>
    </p:spTree>
    <p:extLst>
      <p:ext uri="{BB962C8B-B14F-4D97-AF65-F5344CB8AC3E}">
        <p14:creationId xmlns:p14="http://schemas.microsoft.com/office/powerpoint/2010/main" val="28494048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C64575-6529-9E7F-AC53-03BCB00E6C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92F1A461-2F03-44C7-01EC-8D6403FBC8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3C982A9-04A9-B965-46F8-452FD15830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B39DFD4-D8B6-410D-A778-A10BACB7D6D4}" type="datetimeFigureOut">
              <a:rPr lang="en-GB" smtClean="0"/>
              <a:t>23/09/2025</a:t>
            </a:fld>
            <a:endParaRPr lang="en-GB"/>
          </a:p>
        </p:txBody>
      </p:sp>
      <p:sp>
        <p:nvSpPr>
          <p:cNvPr id="5" name="Footer Placeholder 4">
            <a:extLst>
              <a:ext uri="{FF2B5EF4-FFF2-40B4-BE49-F238E27FC236}">
                <a16:creationId xmlns:a16="http://schemas.microsoft.com/office/drawing/2014/main" id="{E9282DD6-D32B-1E7B-151B-E3FFAEC27F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2CE2A89-BA39-234D-8050-F69A0EDF61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18E057B-CA64-4FF4-8D97-1A4F3433D6BC}" type="slidenum">
              <a:rPr lang="en-GB" smtClean="0"/>
              <a:t>‹#›</a:t>
            </a:fld>
            <a:endParaRPr lang="en-GB"/>
          </a:p>
        </p:txBody>
      </p:sp>
    </p:spTree>
    <p:extLst>
      <p:ext uri="{BB962C8B-B14F-4D97-AF65-F5344CB8AC3E}">
        <p14:creationId xmlns:p14="http://schemas.microsoft.com/office/powerpoint/2010/main" val="22469504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97055-A74D-720D-DAB8-EE44FB6F68D8}"/>
              </a:ext>
            </a:extLst>
          </p:cNvPr>
          <p:cNvSpPr>
            <a:spLocks noGrp="1"/>
          </p:cNvSpPr>
          <p:nvPr>
            <p:ph type="ctrTitle"/>
          </p:nvPr>
        </p:nvSpPr>
        <p:spPr/>
        <p:txBody>
          <a:bodyPr>
            <a:normAutofit fontScale="90000"/>
          </a:bodyPr>
          <a:lstStyle/>
          <a:p>
            <a:br>
              <a:rPr lang="en-GB" dirty="0"/>
            </a:br>
            <a:r>
              <a:rPr lang="en-GB" dirty="0"/>
              <a:t>Cumbria Family Justice Conference</a:t>
            </a:r>
            <a:br>
              <a:rPr lang="en-GB" dirty="0"/>
            </a:br>
            <a:r>
              <a:rPr lang="en-GB" dirty="0"/>
              <a:t>Some Topics in Private Law</a:t>
            </a:r>
          </a:p>
        </p:txBody>
      </p:sp>
      <p:sp>
        <p:nvSpPr>
          <p:cNvPr id="3" name="Subtitle 2">
            <a:extLst>
              <a:ext uri="{FF2B5EF4-FFF2-40B4-BE49-F238E27FC236}">
                <a16:creationId xmlns:a16="http://schemas.microsoft.com/office/drawing/2014/main" id="{F2E1222F-ED3E-01DC-4CFD-45A6F56D98CC}"/>
              </a:ext>
            </a:extLst>
          </p:cNvPr>
          <p:cNvSpPr>
            <a:spLocks noGrp="1"/>
          </p:cNvSpPr>
          <p:nvPr>
            <p:ph type="subTitle" idx="1"/>
          </p:nvPr>
        </p:nvSpPr>
        <p:spPr/>
        <p:txBody>
          <a:bodyPr>
            <a:normAutofit lnSpcReduction="10000"/>
          </a:bodyPr>
          <a:lstStyle/>
          <a:p>
            <a:r>
              <a:rPr lang="en-GB" dirty="0"/>
              <a:t>Mrs Justice Knowles</a:t>
            </a:r>
          </a:p>
          <a:p>
            <a:r>
              <a:rPr lang="en-GB" dirty="0"/>
              <a:t>Lead Judge, FD, for Private Law and Domestic Abuse</a:t>
            </a:r>
          </a:p>
          <a:p>
            <a:r>
              <a:rPr lang="en-GB" dirty="0"/>
              <a:t>Family Presider, Northern Circuit</a:t>
            </a:r>
          </a:p>
          <a:p>
            <a:r>
              <a:rPr lang="en-GB" dirty="0"/>
              <a:t>September 2025</a:t>
            </a:r>
          </a:p>
          <a:p>
            <a:endParaRPr lang="en-GB" dirty="0"/>
          </a:p>
        </p:txBody>
      </p:sp>
    </p:spTree>
    <p:extLst>
      <p:ext uri="{BB962C8B-B14F-4D97-AF65-F5344CB8AC3E}">
        <p14:creationId xmlns:p14="http://schemas.microsoft.com/office/powerpoint/2010/main" val="3635475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276E0-895E-155B-747D-DA6A376AC1EA}"/>
              </a:ext>
            </a:extLst>
          </p:cNvPr>
          <p:cNvSpPr>
            <a:spLocks noGrp="1"/>
          </p:cNvSpPr>
          <p:nvPr>
            <p:ph type="title"/>
          </p:nvPr>
        </p:nvSpPr>
        <p:spPr/>
        <p:txBody>
          <a:bodyPr/>
          <a:lstStyle/>
          <a:p>
            <a:r>
              <a:rPr lang="en-GB" dirty="0"/>
              <a:t>Kinship [5]</a:t>
            </a:r>
          </a:p>
        </p:txBody>
      </p:sp>
      <p:sp>
        <p:nvSpPr>
          <p:cNvPr id="3" name="Content Placeholder 2">
            <a:extLst>
              <a:ext uri="{FF2B5EF4-FFF2-40B4-BE49-F238E27FC236}">
                <a16:creationId xmlns:a16="http://schemas.microsoft.com/office/drawing/2014/main" id="{D759BF57-76A6-38ED-CA54-6871B7B137B2}"/>
              </a:ext>
            </a:extLst>
          </p:cNvPr>
          <p:cNvSpPr>
            <a:spLocks noGrp="1"/>
          </p:cNvSpPr>
          <p:nvPr>
            <p:ph idx="1"/>
          </p:nvPr>
        </p:nvSpPr>
        <p:spPr/>
        <p:txBody>
          <a:bodyPr/>
          <a:lstStyle/>
          <a:p>
            <a:r>
              <a:rPr lang="en-GB" dirty="0"/>
              <a:t>Need for a clear kinship pathway in Pathfinder and in CAP to address the needs of families diverted from public law but who need a private law order to give the child stability. </a:t>
            </a:r>
          </a:p>
          <a:p>
            <a:r>
              <a:rPr lang="en-GB" dirty="0"/>
              <a:t>Obstacles include permission threshold in s.10 CA 1989; requirement to attend a MIAM; C100 needing amendment to identify kinship carers in this group; gatekeeping orders must be bespoke to this group.</a:t>
            </a:r>
          </a:p>
          <a:p>
            <a:r>
              <a:rPr lang="en-GB" dirty="0"/>
              <a:t>Need for new kinship assessment framework  - likely not as complex as current SG assessment but which identifies a safe kinship placement which meet the child’s needs.</a:t>
            </a:r>
          </a:p>
          <a:p>
            <a:endParaRPr lang="en-GB" dirty="0"/>
          </a:p>
        </p:txBody>
      </p:sp>
    </p:spTree>
    <p:extLst>
      <p:ext uri="{BB962C8B-B14F-4D97-AF65-F5344CB8AC3E}">
        <p14:creationId xmlns:p14="http://schemas.microsoft.com/office/powerpoint/2010/main" val="2731002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A538B-F567-39A3-5E70-2C1BECCECE9E}"/>
              </a:ext>
            </a:extLst>
          </p:cNvPr>
          <p:cNvSpPr>
            <a:spLocks noGrp="1"/>
          </p:cNvSpPr>
          <p:nvPr>
            <p:ph type="title"/>
          </p:nvPr>
        </p:nvSpPr>
        <p:spPr>
          <a:xfrm>
            <a:off x="953460" y="411229"/>
            <a:ext cx="10515600" cy="1325563"/>
          </a:xfrm>
        </p:spPr>
        <p:txBody>
          <a:bodyPr/>
          <a:lstStyle/>
          <a:p>
            <a:r>
              <a:rPr lang="en-GB" dirty="0"/>
              <a:t>Section 91(14) orders [1]</a:t>
            </a:r>
          </a:p>
        </p:txBody>
      </p:sp>
      <p:sp>
        <p:nvSpPr>
          <p:cNvPr id="3" name="Content Placeholder 2">
            <a:extLst>
              <a:ext uri="{FF2B5EF4-FFF2-40B4-BE49-F238E27FC236}">
                <a16:creationId xmlns:a16="http://schemas.microsoft.com/office/drawing/2014/main" id="{3E30B389-743E-121C-34A6-49E7EEA2C943}"/>
              </a:ext>
            </a:extLst>
          </p:cNvPr>
          <p:cNvSpPr>
            <a:spLocks noGrp="1"/>
          </p:cNvSpPr>
          <p:nvPr>
            <p:ph idx="1"/>
          </p:nvPr>
        </p:nvSpPr>
        <p:spPr/>
        <p:txBody>
          <a:bodyPr/>
          <a:lstStyle/>
          <a:p>
            <a:r>
              <a:rPr lang="en-GB" dirty="0"/>
              <a:t>Court may order that no application for a Children Act order of any specified kind may be made without the court’s permission.</a:t>
            </a:r>
          </a:p>
          <a:p>
            <a:r>
              <a:rPr lang="en-GB" dirty="0"/>
              <a:t>Can be made on application or on the court’s initiative s.91A(5).</a:t>
            </a:r>
          </a:p>
          <a:p>
            <a:r>
              <a:rPr lang="en-GB" dirty="0"/>
              <a:t>S.91A(2) introduces a new lower statutory threshold for the deployment of such orders – compared to the 1999 </a:t>
            </a:r>
            <a:r>
              <a:rPr lang="en-GB" u="sng" dirty="0"/>
              <a:t>Re P</a:t>
            </a:r>
            <a:r>
              <a:rPr lang="en-GB" dirty="0"/>
              <a:t> guidelines.</a:t>
            </a:r>
          </a:p>
          <a:p>
            <a:r>
              <a:rPr lang="en-GB" dirty="0"/>
              <a:t>Thus, court can make these orders in circumstances where the court is satisfied that making a CA application would put the child or another relevant individual at risk of harm </a:t>
            </a:r>
          </a:p>
        </p:txBody>
      </p:sp>
    </p:spTree>
    <p:extLst>
      <p:ext uri="{BB962C8B-B14F-4D97-AF65-F5344CB8AC3E}">
        <p14:creationId xmlns:p14="http://schemas.microsoft.com/office/powerpoint/2010/main" val="3525598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174EA-8508-3960-FC79-2FFFADC3C5D5}"/>
              </a:ext>
            </a:extLst>
          </p:cNvPr>
          <p:cNvSpPr>
            <a:spLocks noGrp="1"/>
          </p:cNvSpPr>
          <p:nvPr>
            <p:ph type="title"/>
          </p:nvPr>
        </p:nvSpPr>
        <p:spPr>
          <a:xfrm>
            <a:off x="838200" y="380493"/>
            <a:ext cx="10515600" cy="1325563"/>
          </a:xfrm>
        </p:spPr>
        <p:txBody>
          <a:bodyPr/>
          <a:lstStyle/>
          <a:p>
            <a:r>
              <a:rPr lang="en-GB" dirty="0"/>
              <a:t>Section 91(14) orders [2]</a:t>
            </a:r>
          </a:p>
        </p:txBody>
      </p:sp>
      <p:sp>
        <p:nvSpPr>
          <p:cNvPr id="3" name="Content Placeholder 2">
            <a:extLst>
              <a:ext uri="{FF2B5EF4-FFF2-40B4-BE49-F238E27FC236}">
                <a16:creationId xmlns:a16="http://schemas.microsoft.com/office/drawing/2014/main" id="{85E4934F-DC85-199C-F8BF-5E343445E6FF}"/>
              </a:ext>
            </a:extLst>
          </p:cNvPr>
          <p:cNvSpPr>
            <a:spLocks noGrp="1"/>
          </p:cNvSpPr>
          <p:nvPr>
            <p:ph idx="1"/>
          </p:nvPr>
        </p:nvSpPr>
        <p:spPr/>
        <p:txBody>
          <a:bodyPr/>
          <a:lstStyle/>
          <a:p>
            <a:r>
              <a:rPr lang="en-GB" dirty="0"/>
              <a:t>PD12Q makes plain that the circumstances in which an order may be appropriate are many and varied.</a:t>
            </a:r>
          </a:p>
          <a:p>
            <a:r>
              <a:rPr lang="en-GB" dirty="0"/>
              <a:t>Can include: repeated and unreasonable applications; the need for respite from litigation; where the conduct of a person overall is such that there is a need to protect the child directly or indirectly due to damaging effects on a parent carer.  </a:t>
            </a:r>
          </a:p>
          <a:p>
            <a:r>
              <a:rPr lang="en-GB" dirty="0"/>
              <a:t>Can include harassment and other distressing/oppressive behaviour both within and beyond the proceedings, via social media or via third parties. </a:t>
            </a:r>
          </a:p>
        </p:txBody>
      </p:sp>
    </p:spTree>
    <p:extLst>
      <p:ext uri="{BB962C8B-B14F-4D97-AF65-F5344CB8AC3E}">
        <p14:creationId xmlns:p14="http://schemas.microsoft.com/office/powerpoint/2010/main" val="1034920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71662-908C-E981-F68B-FB040A32776E}"/>
              </a:ext>
            </a:extLst>
          </p:cNvPr>
          <p:cNvSpPr>
            <a:spLocks noGrp="1"/>
          </p:cNvSpPr>
          <p:nvPr>
            <p:ph type="title"/>
          </p:nvPr>
        </p:nvSpPr>
        <p:spPr/>
        <p:txBody>
          <a:bodyPr/>
          <a:lstStyle/>
          <a:p>
            <a:r>
              <a:rPr lang="en-GB" dirty="0"/>
              <a:t>Section 91(14) orders [3]</a:t>
            </a:r>
          </a:p>
        </p:txBody>
      </p:sp>
      <p:sp>
        <p:nvSpPr>
          <p:cNvPr id="3" name="Content Placeholder 2">
            <a:extLst>
              <a:ext uri="{FF2B5EF4-FFF2-40B4-BE49-F238E27FC236}">
                <a16:creationId xmlns:a16="http://schemas.microsoft.com/office/drawing/2014/main" id="{C701BBA9-6137-542F-59F6-9CE726E67118}"/>
              </a:ext>
            </a:extLst>
          </p:cNvPr>
          <p:cNvSpPr>
            <a:spLocks noGrp="1"/>
          </p:cNvSpPr>
          <p:nvPr>
            <p:ph idx="1"/>
          </p:nvPr>
        </p:nvSpPr>
        <p:spPr/>
        <p:txBody>
          <a:bodyPr/>
          <a:lstStyle/>
          <a:p>
            <a:r>
              <a:rPr lang="en-GB" dirty="0"/>
              <a:t>Re A [2021] EWCA </a:t>
            </a:r>
            <a:r>
              <a:rPr lang="en-GB" dirty="0" err="1"/>
              <a:t>Civ</a:t>
            </a:r>
            <a:r>
              <a:rPr lang="en-GB" dirty="0"/>
              <a:t> 1749 placed use of s.91(14) orders in a modern litigation context where there were many unrepresented parties in children litigation and where the use of social media was ubiquitous. </a:t>
            </a:r>
          </a:p>
          <a:p>
            <a:r>
              <a:rPr lang="en-GB" dirty="0"/>
              <a:t>Noted bombardment by email/application which amounted to a campaign of oppressive behaviour by one parent against another.</a:t>
            </a:r>
          </a:p>
          <a:p>
            <a:r>
              <a:rPr lang="en-GB" dirty="0"/>
              <a:t>Described as “lawfare”.</a:t>
            </a:r>
          </a:p>
          <a:p>
            <a:r>
              <a:rPr lang="en-GB" dirty="0"/>
              <a:t>A s.91(14) order would benefit a child from continued and unproductive litigation as well as free up court time to deal with other children cases.</a:t>
            </a:r>
          </a:p>
        </p:txBody>
      </p:sp>
    </p:spTree>
    <p:extLst>
      <p:ext uri="{BB962C8B-B14F-4D97-AF65-F5344CB8AC3E}">
        <p14:creationId xmlns:p14="http://schemas.microsoft.com/office/powerpoint/2010/main" val="1783006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9624B-D824-862A-46C9-7D52B034460E}"/>
              </a:ext>
            </a:extLst>
          </p:cNvPr>
          <p:cNvSpPr>
            <a:spLocks noGrp="1"/>
          </p:cNvSpPr>
          <p:nvPr>
            <p:ph type="title"/>
          </p:nvPr>
        </p:nvSpPr>
        <p:spPr/>
        <p:txBody>
          <a:bodyPr/>
          <a:lstStyle/>
          <a:p>
            <a:r>
              <a:rPr lang="en-GB" dirty="0"/>
              <a:t>Section 91(14) orders [4]</a:t>
            </a:r>
          </a:p>
        </p:txBody>
      </p:sp>
      <p:sp>
        <p:nvSpPr>
          <p:cNvPr id="3" name="Content Placeholder 2">
            <a:extLst>
              <a:ext uri="{FF2B5EF4-FFF2-40B4-BE49-F238E27FC236}">
                <a16:creationId xmlns:a16="http://schemas.microsoft.com/office/drawing/2014/main" id="{F1BE9904-628B-4707-A76D-A696AA65F009}"/>
              </a:ext>
            </a:extLst>
          </p:cNvPr>
          <p:cNvSpPr>
            <a:spLocks noGrp="1"/>
          </p:cNvSpPr>
          <p:nvPr>
            <p:ph idx="1"/>
          </p:nvPr>
        </p:nvSpPr>
        <p:spPr/>
        <p:txBody>
          <a:bodyPr/>
          <a:lstStyle/>
          <a:p>
            <a:r>
              <a:rPr lang="en-GB" dirty="0"/>
              <a:t>Note that paragraph 4A.2 of PD12J states that where allegations of DA have been proven or made, court should consider whether a s.91(14) order should be made.</a:t>
            </a:r>
          </a:p>
          <a:p>
            <a:pPr marL="0" indent="0">
              <a:buNone/>
            </a:pPr>
            <a:endParaRPr lang="en-GB" dirty="0"/>
          </a:p>
          <a:p>
            <a:r>
              <a:rPr lang="en-GB" dirty="0"/>
              <a:t>See </a:t>
            </a:r>
            <a:r>
              <a:rPr lang="en-GB" u="sng" dirty="0"/>
              <a:t>Barnsley MBC v EM and Others </a:t>
            </a:r>
            <a:r>
              <a:rPr lang="en-GB" dirty="0"/>
              <a:t>[2024] EWHC 657 (Fam) for use of s.91(14) order coupled with an Extended Civil Restraint order – note that the court used its powers under the inherent jurisdiction to restrain the Respondent from communicating with the court office or the judge. </a:t>
            </a:r>
          </a:p>
          <a:p>
            <a:pPr marL="0" indent="0">
              <a:buNone/>
            </a:pPr>
            <a:r>
              <a:rPr lang="en-GB" dirty="0"/>
              <a:t> </a:t>
            </a:r>
          </a:p>
        </p:txBody>
      </p:sp>
    </p:spTree>
    <p:extLst>
      <p:ext uri="{BB962C8B-B14F-4D97-AF65-F5344CB8AC3E}">
        <p14:creationId xmlns:p14="http://schemas.microsoft.com/office/powerpoint/2010/main" val="2271277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D5574-4253-CF1A-1D6C-3662E9ECB3BD}"/>
              </a:ext>
            </a:extLst>
          </p:cNvPr>
          <p:cNvSpPr>
            <a:spLocks noGrp="1"/>
          </p:cNvSpPr>
          <p:nvPr>
            <p:ph type="title"/>
          </p:nvPr>
        </p:nvSpPr>
        <p:spPr/>
        <p:txBody>
          <a:bodyPr/>
          <a:lstStyle/>
          <a:p>
            <a:r>
              <a:rPr lang="en-GB" dirty="0"/>
              <a:t>Section 91(14) orders [5]</a:t>
            </a:r>
          </a:p>
        </p:txBody>
      </p:sp>
      <p:sp>
        <p:nvSpPr>
          <p:cNvPr id="3" name="Content Placeholder 2">
            <a:extLst>
              <a:ext uri="{FF2B5EF4-FFF2-40B4-BE49-F238E27FC236}">
                <a16:creationId xmlns:a16="http://schemas.microsoft.com/office/drawing/2014/main" id="{83042E8B-6B4D-FC34-761A-79CFDE128BAC}"/>
              </a:ext>
            </a:extLst>
          </p:cNvPr>
          <p:cNvSpPr>
            <a:spLocks noGrp="1"/>
          </p:cNvSpPr>
          <p:nvPr>
            <p:ph idx="1"/>
          </p:nvPr>
        </p:nvSpPr>
        <p:spPr/>
        <p:txBody>
          <a:bodyPr>
            <a:normAutofit fontScale="92500" lnSpcReduction="20000"/>
          </a:bodyPr>
          <a:lstStyle/>
          <a:p>
            <a:r>
              <a:rPr lang="en-GB" dirty="0"/>
              <a:t>Courts must be mindful of the opportunities which children litigation gives to individuals to continue a campaign of coercive and controlling behaviour in the courtroom. </a:t>
            </a:r>
          </a:p>
          <a:p>
            <a:r>
              <a:rPr lang="en-GB" dirty="0"/>
              <a:t>New provisions in CA are transformative – a powerful tool with which judges can protect children and those who care for them from corrosive, demoralising and controlling applications which have an insidious impact on general welfare and wellbeing and can cause real emotional harm.</a:t>
            </a:r>
          </a:p>
          <a:p>
            <a:r>
              <a:rPr lang="en-GB" dirty="0"/>
              <a:t>When all other avenues are lost, too often the court process becomes the only weapon available. Lawyers and Judges must be assiduous to identify when this occurs to ensure that the Family Court is not manipulated into becoming a source of harm but remains a guarantee of protection (Hayden J in </a:t>
            </a:r>
            <a:r>
              <a:rPr lang="en-GB" u="sng" dirty="0"/>
              <a:t>F v M (Rev1) </a:t>
            </a:r>
            <a:r>
              <a:rPr lang="en-GB" dirty="0"/>
              <a:t>[2023] EWFC 5).</a:t>
            </a:r>
          </a:p>
        </p:txBody>
      </p:sp>
    </p:spTree>
    <p:extLst>
      <p:ext uri="{BB962C8B-B14F-4D97-AF65-F5344CB8AC3E}">
        <p14:creationId xmlns:p14="http://schemas.microsoft.com/office/powerpoint/2010/main" val="26916804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C54D7-34E0-C634-3AE3-ED8386F45C37}"/>
              </a:ext>
            </a:extLst>
          </p:cNvPr>
          <p:cNvSpPr>
            <a:spLocks noGrp="1"/>
          </p:cNvSpPr>
          <p:nvPr>
            <p:ph type="title"/>
          </p:nvPr>
        </p:nvSpPr>
        <p:spPr/>
        <p:txBody>
          <a:bodyPr/>
          <a:lstStyle/>
          <a:p>
            <a:r>
              <a:rPr lang="en-GB" dirty="0"/>
              <a:t>Jade’s Law [1] </a:t>
            </a:r>
          </a:p>
        </p:txBody>
      </p:sp>
      <p:sp>
        <p:nvSpPr>
          <p:cNvPr id="3" name="Content Placeholder 2">
            <a:extLst>
              <a:ext uri="{FF2B5EF4-FFF2-40B4-BE49-F238E27FC236}">
                <a16:creationId xmlns:a16="http://schemas.microsoft.com/office/drawing/2014/main" id="{64EA87A1-7ACA-909F-59B9-78708F00C5BD}"/>
              </a:ext>
            </a:extLst>
          </p:cNvPr>
          <p:cNvSpPr>
            <a:spLocks noGrp="1"/>
          </p:cNvSpPr>
          <p:nvPr>
            <p:ph idx="1"/>
          </p:nvPr>
        </p:nvSpPr>
        <p:spPr/>
        <p:txBody>
          <a:bodyPr>
            <a:normAutofit lnSpcReduction="10000"/>
          </a:bodyPr>
          <a:lstStyle/>
          <a:p>
            <a:r>
              <a:rPr lang="en-GB" dirty="0"/>
              <a:t>Where a parent kills the other parent with PR for children, criminal court will make a PSO restricting killer’s PR.</a:t>
            </a:r>
          </a:p>
          <a:p>
            <a:r>
              <a:rPr lang="en-GB" dirty="0"/>
              <a:t>Review by court following an application made within 14 days by the LA where child/ren live.</a:t>
            </a:r>
          </a:p>
          <a:p>
            <a:r>
              <a:rPr lang="en-GB" dirty="0"/>
              <a:t>Aim is to support families caring for children – significant trauma and bereavement issues.</a:t>
            </a:r>
          </a:p>
          <a:p>
            <a:r>
              <a:rPr lang="en-GB" dirty="0"/>
              <a:t>Initially, plan is for HCJs to deal with these cases – about 30/40 a year. </a:t>
            </a:r>
          </a:p>
          <a:p>
            <a:r>
              <a:rPr lang="en-GB" dirty="0"/>
              <a:t>A robust pathway is under development: FPR rule changes and statutory guidance.</a:t>
            </a:r>
          </a:p>
        </p:txBody>
      </p:sp>
    </p:spTree>
    <p:extLst>
      <p:ext uri="{BB962C8B-B14F-4D97-AF65-F5344CB8AC3E}">
        <p14:creationId xmlns:p14="http://schemas.microsoft.com/office/powerpoint/2010/main" val="297104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27FA2-9F7F-FDEE-3A30-1E8132EC03A6}"/>
              </a:ext>
            </a:extLst>
          </p:cNvPr>
          <p:cNvSpPr>
            <a:spLocks noGrp="1"/>
          </p:cNvSpPr>
          <p:nvPr>
            <p:ph type="title"/>
          </p:nvPr>
        </p:nvSpPr>
        <p:spPr/>
        <p:txBody>
          <a:bodyPr/>
          <a:lstStyle/>
          <a:p>
            <a:r>
              <a:rPr lang="en-GB" dirty="0"/>
              <a:t>Jade’s Law [2]</a:t>
            </a:r>
          </a:p>
        </p:txBody>
      </p:sp>
      <p:sp>
        <p:nvSpPr>
          <p:cNvPr id="3" name="Content Placeholder 2">
            <a:extLst>
              <a:ext uri="{FF2B5EF4-FFF2-40B4-BE49-F238E27FC236}">
                <a16:creationId xmlns:a16="http://schemas.microsoft.com/office/drawing/2014/main" id="{F8A5ABE3-27EA-02DD-6613-6F7D2067F340}"/>
              </a:ext>
            </a:extLst>
          </p:cNvPr>
          <p:cNvSpPr>
            <a:spLocks noGrp="1"/>
          </p:cNvSpPr>
          <p:nvPr>
            <p:ph idx="1"/>
          </p:nvPr>
        </p:nvSpPr>
        <p:spPr/>
        <p:txBody>
          <a:bodyPr>
            <a:normAutofit lnSpcReduction="10000"/>
          </a:bodyPr>
          <a:lstStyle/>
          <a:p>
            <a:r>
              <a:rPr lang="en-GB" dirty="0"/>
              <a:t>Victims and Courts Bill – aims to restrict PR for child sex offenders.</a:t>
            </a:r>
          </a:p>
          <a:p>
            <a:r>
              <a:rPr lang="en-GB" dirty="0"/>
              <a:t>Automatic restriction for those sentenced to four or more years imprisonment for serious child sex offences against children for whom P has parental responsibility.</a:t>
            </a:r>
          </a:p>
          <a:p>
            <a:r>
              <a:rPr lang="en-GB" dirty="0"/>
              <a:t>No automatic referral to the Family Court – P or another holder of PR may make an application with respect to the PSO made by the criminal court.</a:t>
            </a:r>
          </a:p>
          <a:p>
            <a:r>
              <a:rPr lang="en-GB" dirty="0"/>
              <a:t>LA will be obliged to make an application to the family court where P successfully appeals conviction or where sentence is reduced below 4-year threshold.</a:t>
            </a:r>
          </a:p>
          <a:p>
            <a:endParaRPr lang="en-GB" dirty="0"/>
          </a:p>
          <a:p>
            <a:endParaRPr lang="en-GB" dirty="0"/>
          </a:p>
        </p:txBody>
      </p:sp>
    </p:spTree>
    <p:extLst>
      <p:ext uri="{BB962C8B-B14F-4D97-AF65-F5344CB8AC3E}">
        <p14:creationId xmlns:p14="http://schemas.microsoft.com/office/powerpoint/2010/main" val="1192227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D5690-137B-67B4-656C-5834F5C3F35E}"/>
              </a:ext>
            </a:extLst>
          </p:cNvPr>
          <p:cNvSpPr>
            <a:spLocks noGrp="1"/>
          </p:cNvSpPr>
          <p:nvPr>
            <p:ph type="title"/>
          </p:nvPr>
        </p:nvSpPr>
        <p:spPr/>
        <p:txBody>
          <a:bodyPr/>
          <a:lstStyle/>
          <a:p>
            <a:r>
              <a:rPr lang="en-GB" dirty="0"/>
              <a:t>Talking to and Writing to Children</a:t>
            </a:r>
          </a:p>
        </p:txBody>
      </p:sp>
      <p:sp>
        <p:nvSpPr>
          <p:cNvPr id="3" name="Content Placeholder 2">
            <a:extLst>
              <a:ext uri="{FF2B5EF4-FFF2-40B4-BE49-F238E27FC236}">
                <a16:creationId xmlns:a16="http://schemas.microsoft.com/office/drawing/2014/main" id="{C9B292AD-B293-3B51-0524-3F45FE24E397}"/>
              </a:ext>
            </a:extLst>
          </p:cNvPr>
          <p:cNvSpPr>
            <a:spLocks noGrp="1"/>
          </p:cNvSpPr>
          <p:nvPr>
            <p:ph idx="1"/>
          </p:nvPr>
        </p:nvSpPr>
        <p:spPr/>
        <p:txBody>
          <a:bodyPr/>
          <a:lstStyle/>
          <a:p>
            <a:r>
              <a:rPr lang="en-GB" dirty="0"/>
              <a:t>Toolkit for judges writing to children about outcome of proceedings published at end of February 2025. Content will be reviewed in about a year following feedback.</a:t>
            </a:r>
          </a:p>
          <a:p>
            <a:r>
              <a:rPr lang="en-GB" dirty="0"/>
              <a:t>Family Justice Council is reviewing its guidance on judges meeting with children.</a:t>
            </a:r>
          </a:p>
          <a:p>
            <a:r>
              <a:rPr lang="en-GB" dirty="0"/>
              <a:t>Pathfinder Courts leading the way in talking </a:t>
            </a:r>
            <a:r>
              <a:rPr lang="en-GB"/>
              <a:t>to children.</a:t>
            </a:r>
            <a:endParaRPr lang="en-GB" dirty="0"/>
          </a:p>
          <a:p>
            <a:r>
              <a:rPr lang="en-GB" dirty="0"/>
              <a:t>Some anecdotal evidence that children want to meet with judges more often in Pathfinder courts.</a:t>
            </a:r>
          </a:p>
          <a:p>
            <a:endParaRPr lang="en-GB" dirty="0"/>
          </a:p>
        </p:txBody>
      </p:sp>
    </p:spTree>
    <p:extLst>
      <p:ext uri="{BB962C8B-B14F-4D97-AF65-F5344CB8AC3E}">
        <p14:creationId xmlns:p14="http://schemas.microsoft.com/office/powerpoint/2010/main" val="2787849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716C0-5D60-8D16-EFAE-EAE9EF5B5A57}"/>
              </a:ext>
            </a:extLst>
          </p:cNvPr>
          <p:cNvSpPr>
            <a:spLocks noGrp="1"/>
          </p:cNvSpPr>
          <p:nvPr>
            <p:ph type="title"/>
          </p:nvPr>
        </p:nvSpPr>
        <p:spPr/>
        <p:txBody>
          <a:bodyPr/>
          <a:lstStyle/>
          <a:p>
            <a:r>
              <a:rPr lang="en-GB" dirty="0"/>
              <a:t>Pathfinder [1]</a:t>
            </a:r>
          </a:p>
        </p:txBody>
      </p:sp>
      <p:sp>
        <p:nvSpPr>
          <p:cNvPr id="3" name="Content Placeholder 2">
            <a:extLst>
              <a:ext uri="{FF2B5EF4-FFF2-40B4-BE49-F238E27FC236}">
                <a16:creationId xmlns:a16="http://schemas.microsoft.com/office/drawing/2014/main" id="{49A6D00D-DC26-1208-973B-1483A565B533}"/>
              </a:ext>
            </a:extLst>
          </p:cNvPr>
          <p:cNvSpPr>
            <a:spLocks noGrp="1"/>
          </p:cNvSpPr>
          <p:nvPr>
            <p:ph idx="1"/>
          </p:nvPr>
        </p:nvSpPr>
        <p:spPr/>
        <p:txBody>
          <a:bodyPr/>
          <a:lstStyle/>
          <a:p>
            <a:r>
              <a:rPr lang="en-GB" dirty="0"/>
              <a:t>Now across all of Wales; Dorset, Birmingham, West Yorkshire.</a:t>
            </a:r>
          </a:p>
          <a:p>
            <a:r>
              <a:rPr lang="en-GB" dirty="0"/>
              <a:t>Roll-out to Stoke, Wolverhampton, Worcester in autumn 2025 and Hampshire/Isle of Wight in early 2026.</a:t>
            </a:r>
          </a:p>
          <a:p>
            <a:r>
              <a:rPr lang="en-GB" dirty="0"/>
              <a:t>If money obtained in Spending Review, national roll-out within 3-4 years.</a:t>
            </a:r>
          </a:p>
          <a:p>
            <a:r>
              <a:rPr lang="en-GB" dirty="0"/>
              <a:t>Rollout unlikely to be a “big bang” but will go in tranches.</a:t>
            </a:r>
          </a:p>
          <a:p>
            <a:r>
              <a:rPr lang="en-GB" dirty="0"/>
              <a:t>Significant strain on Cafcass pivoting from CAP to Pathfinder; resource implications for local authorities who will do more Child Impact Reports (about 20-25%).  </a:t>
            </a:r>
          </a:p>
        </p:txBody>
      </p:sp>
    </p:spTree>
    <p:extLst>
      <p:ext uri="{BB962C8B-B14F-4D97-AF65-F5344CB8AC3E}">
        <p14:creationId xmlns:p14="http://schemas.microsoft.com/office/powerpoint/2010/main" val="547797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1C3AF-A677-1FA1-E543-17A1D5E1462B}"/>
              </a:ext>
            </a:extLst>
          </p:cNvPr>
          <p:cNvSpPr>
            <a:spLocks noGrp="1"/>
          </p:cNvSpPr>
          <p:nvPr>
            <p:ph type="title"/>
          </p:nvPr>
        </p:nvSpPr>
        <p:spPr/>
        <p:txBody>
          <a:bodyPr/>
          <a:lstStyle/>
          <a:p>
            <a:r>
              <a:rPr lang="en-GB" dirty="0"/>
              <a:t>Pathfinder [2]</a:t>
            </a:r>
          </a:p>
        </p:txBody>
      </p:sp>
      <p:sp>
        <p:nvSpPr>
          <p:cNvPr id="3" name="Content Placeholder 2">
            <a:extLst>
              <a:ext uri="{FF2B5EF4-FFF2-40B4-BE49-F238E27FC236}">
                <a16:creationId xmlns:a16="http://schemas.microsoft.com/office/drawing/2014/main" id="{1503F79B-2D8B-749F-88E8-561B837D961F}"/>
              </a:ext>
            </a:extLst>
          </p:cNvPr>
          <p:cNvSpPr>
            <a:spLocks noGrp="1"/>
          </p:cNvSpPr>
          <p:nvPr>
            <p:ph idx="1"/>
          </p:nvPr>
        </p:nvSpPr>
        <p:spPr/>
        <p:txBody>
          <a:bodyPr>
            <a:normAutofit lnSpcReduction="10000"/>
          </a:bodyPr>
          <a:lstStyle/>
          <a:p>
            <a:r>
              <a:rPr lang="en-GB" dirty="0"/>
              <a:t>Impressive figures for cases being resolved: Feb 2025 figures from Dorset and North Wales showed cases being resolved 11 weeks earlier on average; backlog of private law cases reduced by over 50% in those two areas.</a:t>
            </a:r>
          </a:p>
          <a:p>
            <a:endParaRPr lang="en-GB" dirty="0"/>
          </a:p>
          <a:p>
            <a:r>
              <a:rPr lang="en-GB" dirty="0"/>
              <a:t>Birmingham: in CAP, used to get 7-10 s.37 directions each month – in first 6 months of Pathfinder, just 7 such directions made.</a:t>
            </a:r>
          </a:p>
          <a:p>
            <a:endParaRPr lang="en-GB" dirty="0"/>
          </a:p>
          <a:p>
            <a:r>
              <a:rPr lang="en-GB" dirty="0"/>
              <a:t>Birmingham: much bigger uptake of mediation services; these now at capacity in the city.</a:t>
            </a:r>
          </a:p>
        </p:txBody>
      </p:sp>
    </p:spTree>
    <p:extLst>
      <p:ext uri="{BB962C8B-B14F-4D97-AF65-F5344CB8AC3E}">
        <p14:creationId xmlns:p14="http://schemas.microsoft.com/office/powerpoint/2010/main" val="3268763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9ED6D-586D-1478-A821-78B8D8F8E842}"/>
              </a:ext>
            </a:extLst>
          </p:cNvPr>
          <p:cNvSpPr>
            <a:spLocks noGrp="1"/>
          </p:cNvSpPr>
          <p:nvPr>
            <p:ph type="title"/>
          </p:nvPr>
        </p:nvSpPr>
        <p:spPr/>
        <p:txBody>
          <a:bodyPr/>
          <a:lstStyle/>
          <a:p>
            <a:r>
              <a:rPr lang="en-GB" dirty="0"/>
              <a:t>Pathfinder [3]</a:t>
            </a:r>
          </a:p>
        </p:txBody>
      </p:sp>
      <p:sp>
        <p:nvSpPr>
          <p:cNvPr id="3" name="Content Placeholder 2">
            <a:extLst>
              <a:ext uri="{FF2B5EF4-FFF2-40B4-BE49-F238E27FC236}">
                <a16:creationId xmlns:a16="http://schemas.microsoft.com/office/drawing/2014/main" id="{861C34BF-DEEF-8E27-6223-50AF2FE67162}"/>
              </a:ext>
            </a:extLst>
          </p:cNvPr>
          <p:cNvSpPr>
            <a:spLocks noGrp="1"/>
          </p:cNvSpPr>
          <p:nvPr>
            <p:ph idx="1"/>
          </p:nvPr>
        </p:nvSpPr>
        <p:spPr/>
        <p:txBody>
          <a:bodyPr/>
          <a:lstStyle/>
          <a:p>
            <a:r>
              <a:rPr lang="en-GB" dirty="0"/>
              <a:t>FCAs seeing children: 60% in Birmingham; 82% in Cardiff/SE Wales – crucial but pressure on Cafcass to mirror what is being achieved in Wales.</a:t>
            </a:r>
          </a:p>
          <a:p>
            <a:r>
              <a:rPr lang="en-GB" dirty="0"/>
              <a:t>Timescales for CIRs: Cafcass take 8 weeks rather than original 6 weeks which was thought suitable; Cafcass Cymru also take 6-8 weeks. </a:t>
            </a:r>
          </a:p>
          <a:p>
            <a:r>
              <a:rPr lang="en-GB" dirty="0"/>
              <a:t>Transparency: press will be allowed into decision hearings subject to a transparency order, despite element of conciliation.</a:t>
            </a:r>
          </a:p>
          <a:p>
            <a:r>
              <a:rPr lang="en-GB" dirty="0"/>
              <a:t>Getting balance of risk right: significant fall in fact finding hearings but drive to resolve cases must not compromise safety.</a:t>
            </a:r>
          </a:p>
        </p:txBody>
      </p:sp>
    </p:spTree>
    <p:extLst>
      <p:ext uri="{BB962C8B-B14F-4D97-AF65-F5344CB8AC3E}">
        <p14:creationId xmlns:p14="http://schemas.microsoft.com/office/powerpoint/2010/main" val="1515939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94C32-2872-3DB9-524F-6B00375A7593}"/>
              </a:ext>
            </a:extLst>
          </p:cNvPr>
          <p:cNvSpPr>
            <a:spLocks noGrp="1"/>
          </p:cNvSpPr>
          <p:nvPr>
            <p:ph type="title"/>
          </p:nvPr>
        </p:nvSpPr>
        <p:spPr/>
        <p:txBody>
          <a:bodyPr/>
          <a:lstStyle/>
          <a:p>
            <a:r>
              <a:rPr lang="en-GB" dirty="0"/>
              <a:t>Pathfinder [4]</a:t>
            </a:r>
          </a:p>
        </p:txBody>
      </p:sp>
      <p:sp>
        <p:nvSpPr>
          <p:cNvPr id="3" name="Content Placeholder 2">
            <a:extLst>
              <a:ext uri="{FF2B5EF4-FFF2-40B4-BE49-F238E27FC236}">
                <a16:creationId xmlns:a16="http://schemas.microsoft.com/office/drawing/2014/main" id="{D9F2490B-9FCD-5CBB-0E78-B838DE3C0438}"/>
              </a:ext>
            </a:extLst>
          </p:cNvPr>
          <p:cNvSpPr>
            <a:spLocks noGrp="1"/>
          </p:cNvSpPr>
          <p:nvPr>
            <p:ph idx="1"/>
          </p:nvPr>
        </p:nvSpPr>
        <p:spPr/>
        <p:txBody>
          <a:bodyPr/>
          <a:lstStyle/>
          <a:p>
            <a:r>
              <a:rPr lang="en-GB" dirty="0"/>
              <a:t>If Pathfinder gets green light nationally, this has major implications for how judges and advocates are trained in private law. </a:t>
            </a:r>
          </a:p>
          <a:p>
            <a:r>
              <a:rPr lang="en-GB" dirty="0"/>
              <a:t>Leaving aside black letter law/case law, judges need new skills in problem solving techniques, mediation and conflict resolution – not presently taught in a systematic way. </a:t>
            </a:r>
          </a:p>
          <a:p>
            <a:r>
              <a:rPr lang="en-GB" dirty="0"/>
              <a:t>Training needs to encompass not just the model and operation of Pathfinder but to upskill judges to sit in a problem-solving court rather than to default to an adversarial model.</a:t>
            </a:r>
          </a:p>
          <a:p>
            <a:r>
              <a:rPr lang="en-GB" dirty="0"/>
              <a:t>It’s not quite the same as FDAC though there are similarities.</a:t>
            </a:r>
          </a:p>
        </p:txBody>
      </p:sp>
    </p:spTree>
    <p:extLst>
      <p:ext uri="{BB962C8B-B14F-4D97-AF65-F5344CB8AC3E}">
        <p14:creationId xmlns:p14="http://schemas.microsoft.com/office/powerpoint/2010/main" val="10602620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2CF3C-D4BD-B8BF-8BB9-CCA6F23D1858}"/>
              </a:ext>
            </a:extLst>
          </p:cNvPr>
          <p:cNvSpPr>
            <a:spLocks noGrp="1"/>
          </p:cNvSpPr>
          <p:nvPr>
            <p:ph type="title"/>
          </p:nvPr>
        </p:nvSpPr>
        <p:spPr/>
        <p:txBody>
          <a:bodyPr/>
          <a:lstStyle/>
          <a:p>
            <a:r>
              <a:rPr lang="en-GB" dirty="0"/>
              <a:t>Kinship [1]</a:t>
            </a:r>
          </a:p>
        </p:txBody>
      </p:sp>
      <p:sp>
        <p:nvSpPr>
          <p:cNvPr id="3" name="Content Placeholder 2">
            <a:extLst>
              <a:ext uri="{FF2B5EF4-FFF2-40B4-BE49-F238E27FC236}">
                <a16:creationId xmlns:a16="http://schemas.microsoft.com/office/drawing/2014/main" id="{08CEE542-D2EA-F627-9EB5-51732ACE848F}"/>
              </a:ext>
            </a:extLst>
          </p:cNvPr>
          <p:cNvSpPr>
            <a:spLocks noGrp="1"/>
          </p:cNvSpPr>
          <p:nvPr>
            <p:ph idx="1"/>
          </p:nvPr>
        </p:nvSpPr>
        <p:spPr/>
        <p:txBody>
          <a:bodyPr/>
          <a:lstStyle/>
          <a:p>
            <a:r>
              <a:rPr lang="en-GB" dirty="0"/>
              <a:t>10% private law applications have nothing to do with separating parents – often applications by relatives already caring for children who would otherwise be in care.</a:t>
            </a:r>
          </a:p>
          <a:p>
            <a:r>
              <a:rPr lang="en-GB" dirty="0"/>
              <a:t>Amounts to a third of the total number of public law applications</a:t>
            </a:r>
          </a:p>
          <a:p>
            <a:r>
              <a:rPr lang="en-GB" dirty="0"/>
              <a:t>CAP poorly designed to meet needs of this group: children with comparable needs to those in kinship foster care; carers themselves are older and more vulnerable; parents with mental health and substance misuse problems, domestic abuse, criminality etc.</a:t>
            </a:r>
          </a:p>
          <a:p>
            <a:endParaRPr lang="en-GB" dirty="0"/>
          </a:p>
        </p:txBody>
      </p:sp>
    </p:spTree>
    <p:extLst>
      <p:ext uri="{BB962C8B-B14F-4D97-AF65-F5344CB8AC3E}">
        <p14:creationId xmlns:p14="http://schemas.microsoft.com/office/powerpoint/2010/main" val="2359666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9D7AD-7820-4EA0-E426-D26CE2898FD4}"/>
              </a:ext>
            </a:extLst>
          </p:cNvPr>
          <p:cNvSpPr>
            <a:spLocks noGrp="1"/>
          </p:cNvSpPr>
          <p:nvPr>
            <p:ph type="title"/>
          </p:nvPr>
        </p:nvSpPr>
        <p:spPr/>
        <p:txBody>
          <a:bodyPr/>
          <a:lstStyle/>
          <a:p>
            <a:r>
              <a:rPr lang="en-GB" dirty="0"/>
              <a:t>Kinship [2]</a:t>
            </a:r>
          </a:p>
        </p:txBody>
      </p:sp>
      <p:sp>
        <p:nvSpPr>
          <p:cNvPr id="3" name="Content Placeholder 2">
            <a:extLst>
              <a:ext uri="{FF2B5EF4-FFF2-40B4-BE49-F238E27FC236}">
                <a16:creationId xmlns:a16="http://schemas.microsoft.com/office/drawing/2014/main" id="{9A03BDF0-FE10-223B-0734-300BD19AB36F}"/>
              </a:ext>
            </a:extLst>
          </p:cNvPr>
          <p:cNvSpPr>
            <a:spLocks noGrp="1"/>
          </p:cNvSpPr>
          <p:nvPr>
            <p:ph idx="1"/>
          </p:nvPr>
        </p:nvSpPr>
        <p:spPr/>
        <p:txBody>
          <a:bodyPr/>
          <a:lstStyle/>
          <a:p>
            <a:r>
              <a:rPr lang="en-GB" dirty="0"/>
              <a:t>Applications by kinship carers likely to rise over the next 12-24 months – lots of drivers in the system.</a:t>
            </a:r>
          </a:p>
          <a:p>
            <a:r>
              <a:rPr lang="en-GB" dirty="0"/>
              <a:t>LAs being urged to divert children into kinship care – “Resetting Public Law Agenda” – 26% of all care proceedings end with placement in kinship care.</a:t>
            </a:r>
          </a:p>
          <a:p>
            <a:r>
              <a:rPr lang="en-GB" dirty="0"/>
              <a:t>National Kinship Care Strategy (Dec 2023), Statutory Guidance on Kinship Care (Oct 2024) and Children’s Wellbeing and Schools Bill oblige LAs to publicise services to kinship carers – financial, practical, emotional.</a:t>
            </a:r>
          </a:p>
          <a:p>
            <a:endParaRPr lang="en-GB" dirty="0"/>
          </a:p>
        </p:txBody>
      </p:sp>
    </p:spTree>
    <p:extLst>
      <p:ext uri="{BB962C8B-B14F-4D97-AF65-F5344CB8AC3E}">
        <p14:creationId xmlns:p14="http://schemas.microsoft.com/office/powerpoint/2010/main" val="901076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66607-E4D1-4667-C79A-D9C2867ADC5D}"/>
              </a:ext>
            </a:extLst>
          </p:cNvPr>
          <p:cNvSpPr>
            <a:spLocks noGrp="1"/>
          </p:cNvSpPr>
          <p:nvPr>
            <p:ph type="title"/>
          </p:nvPr>
        </p:nvSpPr>
        <p:spPr/>
        <p:txBody>
          <a:bodyPr/>
          <a:lstStyle/>
          <a:p>
            <a:r>
              <a:rPr lang="en-GB" dirty="0"/>
              <a:t>Kinship [3]</a:t>
            </a:r>
          </a:p>
        </p:txBody>
      </p:sp>
      <p:sp>
        <p:nvSpPr>
          <p:cNvPr id="3" name="Content Placeholder 2">
            <a:extLst>
              <a:ext uri="{FF2B5EF4-FFF2-40B4-BE49-F238E27FC236}">
                <a16:creationId xmlns:a16="http://schemas.microsoft.com/office/drawing/2014/main" id="{5615A742-6CF2-CB83-7408-DF820D1BCBA1}"/>
              </a:ext>
            </a:extLst>
          </p:cNvPr>
          <p:cNvSpPr>
            <a:spLocks noGrp="1"/>
          </p:cNvSpPr>
          <p:nvPr>
            <p:ph idx="1"/>
          </p:nvPr>
        </p:nvSpPr>
        <p:spPr/>
        <p:txBody>
          <a:bodyPr/>
          <a:lstStyle/>
          <a:p>
            <a:r>
              <a:rPr lang="en-GB" dirty="0"/>
              <a:t>Children’s Wellbeing and Schools Bill seeks to mandate Family Group Conferences prior to issue of care proceedings – one intended outcome is likely to be higher numbers of kinship care arrangements and fewer s.31 proceedings.</a:t>
            </a:r>
          </a:p>
          <a:p>
            <a:r>
              <a:rPr lang="en-GB" dirty="0"/>
              <a:t>DfE about to pilot financial support for kinship carers at an equivalent rate to national fostering minimum allowance – gateway to receiving such support is a CAO or SGO where child would otherwise have been in care. </a:t>
            </a:r>
          </a:p>
          <a:p>
            <a:r>
              <a:rPr lang="en-GB" dirty="0"/>
              <a:t>Law Commission to review current orders available to kinship carers.</a:t>
            </a:r>
          </a:p>
        </p:txBody>
      </p:sp>
    </p:spTree>
    <p:extLst>
      <p:ext uri="{BB962C8B-B14F-4D97-AF65-F5344CB8AC3E}">
        <p14:creationId xmlns:p14="http://schemas.microsoft.com/office/powerpoint/2010/main" val="3903829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60C4B-B64D-DB07-2F5D-1CC4C5AF93A5}"/>
              </a:ext>
            </a:extLst>
          </p:cNvPr>
          <p:cNvSpPr>
            <a:spLocks noGrp="1"/>
          </p:cNvSpPr>
          <p:nvPr>
            <p:ph type="title"/>
          </p:nvPr>
        </p:nvSpPr>
        <p:spPr/>
        <p:txBody>
          <a:bodyPr/>
          <a:lstStyle/>
          <a:p>
            <a:r>
              <a:rPr lang="en-GB" dirty="0"/>
              <a:t>Kinship [4]</a:t>
            </a:r>
          </a:p>
        </p:txBody>
      </p:sp>
      <p:sp>
        <p:nvSpPr>
          <p:cNvPr id="3" name="Content Placeholder 2">
            <a:extLst>
              <a:ext uri="{FF2B5EF4-FFF2-40B4-BE49-F238E27FC236}">
                <a16:creationId xmlns:a16="http://schemas.microsoft.com/office/drawing/2014/main" id="{4C8F4D8D-0C15-1985-452D-49C81BCF1989}"/>
              </a:ext>
            </a:extLst>
          </p:cNvPr>
          <p:cNvSpPr>
            <a:spLocks noGrp="1"/>
          </p:cNvSpPr>
          <p:nvPr>
            <p:ph idx="1"/>
          </p:nvPr>
        </p:nvSpPr>
        <p:spPr/>
        <p:txBody>
          <a:bodyPr>
            <a:normAutofit lnSpcReduction="10000"/>
          </a:bodyPr>
          <a:lstStyle/>
          <a:p>
            <a:r>
              <a:rPr lang="en-GB" dirty="0"/>
              <a:t>Need to ensure contact with parents is well-supported if it is safe for it to happen.</a:t>
            </a:r>
          </a:p>
          <a:p>
            <a:r>
              <a:rPr lang="en-GB" dirty="0"/>
              <a:t>Needs of kinship carers and children must be better understood.</a:t>
            </a:r>
          </a:p>
          <a:p>
            <a:r>
              <a:rPr lang="en-GB" dirty="0"/>
              <a:t>Recognition that most of these applicants will have had prior involvement with the LA.</a:t>
            </a:r>
          </a:p>
          <a:p>
            <a:r>
              <a:rPr lang="en-GB" dirty="0"/>
              <a:t>Ensure a fair process for parents and the child concerned.</a:t>
            </a:r>
          </a:p>
          <a:p>
            <a:r>
              <a:rPr lang="en-GB" dirty="0"/>
              <a:t>Proportionate and timely assessment pathways to support court decisions.</a:t>
            </a:r>
          </a:p>
          <a:p>
            <a:r>
              <a:rPr lang="en-GB" dirty="0"/>
              <a:t>Assessments (including support packages) completed before an application to court is made. </a:t>
            </a:r>
          </a:p>
        </p:txBody>
      </p:sp>
    </p:spTree>
    <p:extLst>
      <p:ext uri="{BB962C8B-B14F-4D97-AF65-F5344CB8AC3E}">
        <p14:creationId xmlns:p14="http://schemas.microsoft.com/office/powerpoint/2010/main" val="432248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1678</Words>
  <Application>Microsoft Office PowerPoint</Application>
  <PresentationFormat>Widescreen</PresentationFormat>
  <Paragraphs>89</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Aptos</vt:lpstr>
      <vt:lpstr>Aptos Display</vt:lpstr>
      <vt:lpstr>Arial</vt:lpstr>
      <vt:lpstr>Office Theme</vt:lpstr>
      <vt:lpstr> Cumbria Family Justice Conference Some Topics in Private Law</vt:lpstr>
      <vt:lpstr>Pathfinder [1]</vt:lpstr>
      <vt:lpstr>Pathfinder [2]</vt:lpstr>
      <vt:lpstr>Pathfinder [3]</vt:lpstr>
      <vt:lpstr>Pathfinder [4]</vt:lpstr>
      <vt:lpstr>Kinship [1]</vt:lpstr>
      <vt:lpstr>Kinship [2]</vt:lpstr>
      <vt:lpstr>Kinship [3]</vt:lpstr>
      <vt:lpstr>Kinship [4]</vt:lpstr>
      <vt:lpstr>Kinship [5]</vt:lpstr>
      <vt:lpstr>Section 91(14) orders [1]</vt:lpstr>
      <vt:lpstr>Section 91(14) orders [2]</vt:lpstr>
      <vt:lpstr>Section 91(14) orders [3]</vt:lpstr>
      <vt:lpstr>Section 91(14) orders [4]</vt:lpstr>
      <vt:lpstr>Section 91(14) orders [5]</vt:lpstr>
      <vt:lpstr>Jade’s Law [1] </vt:lpstr>
      <vt:lpstr>Jade’s Law [2]</vt:lpstr>
      <vt:lpstr>Talking to and Writing to Children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Knowles, Mrs Justice</dc:creator>
  <cp:lastModifiedBy>Knowles, Mrs Justice</cp:lastModifiedBy>
  <cp:revision>3</cp:revision>
  <dcterms:created xsi:type="dcterms:W3CDTF">2024-05-17T12:48:15Z</dcterms:created>
  <dcterms:modified xsi:type="dcterms:W3CDTF">2025-09-23T13:14:21Z</dcterms:modified>
</cp:coreProperties>
</file>