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0" r:id="rId5"/>
    <p:sldId id="291" r:id="rId6"/>
    <p:sldId id="295" r:id="rId7"/>
    <p:sldId id="293" r:id="rId8"/>
    <p:sldId id="294" r:id="rId9"/>
    <p:sldId id="297" r:id="rId10"/>
    <p:sldId id="298" r:id="rId11"/>
    <p:sldId id="299" r:id="rId12"/>
    <p:sldId id="300" r:id="rId13"/>
    <p:sldId id="302" r:id="rId14"/>
    <p:sldId id="303" r:id="rId15"/>
    <p:sldId id="301" r:id="rId16"/>
    <p:sldId id="282" r:id="rId17"/>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C2F"/>
    <a:srgbClr val="E12D31"/>
    <a:srgbClr val="E71C07"/>
    <a:srgbClr val="DC2F06"/>
    <a:srgbClr val="F94945"/>
    <a:srgbClr val="F95A49"/>
    <a:srgbClr val="F85B4A"/>
    <a:srgbClr val="F94D49"/>
    <a:srgbClr val="F94541"/>
    <a:srgbClr val="F95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814E2-59ED-49E2-A54F-89538F7DDAA0}" v="269" dt="2024-11-11T16:00:14.856"/>
    <p1510:client id="{71C7B9EE-0AAB-41BA-AE9F-53E5A5102978}" v="39" dt="2024-11-12T12:05:39.702"/>
    <p1510:client id="{887A11E7-B682-4B4E-8D41-AAF9B644C7E4}" v="34" dt="2024-11-11T16:10:43.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29" autoAdjust="0"/>
  </p:normalViewPr>
  <p:slideViewPr>
    <p:cSldViewPr snapToGrid="0">
      <p:cViewPr varScale="1">
        <p:scale>
          <a:sx n="102" d="100"/>
          <a:sy n="102" d="100"/>
        </p:scale>
        <p:origin x="1482" y="318"/>
      </p:cViewPr>
      <p:guideLst>
        <p:guide orient="horz" pos="2160"/>
        <p:guide pos="287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200C6150-25BA-44F2-9C33-822E11B0DF22}" type="datetimeFigureOut">
              <a:rPr lang="en-GB" smtClean="0"/>
              <a:t>17/09/2025</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E692D19-83C5-4F6A-9B86-AD59C8023428}" type="slidenum">
              <a:rPr lang="en-GB" smtClean="0"/>
              <a:t>‹#›</a:t>
            </a:fld>
            <a:endParaRPr lang="en-GB"/>
          </a:p>
        </p:txBody>
      </p:sp>
    </p:spTree>
    <p:extLst>
      <p:ext uri="{BB962C8B-B14F-4D97-AF65-F5344CB8AC3E}">
        <p14:creationId xmlns:p14="http://schemas.microsoft.com/office/powerpoint/2010/main" val="321050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16523183-EE95-45E6-9E20-B8F1F50BBD67}" type="datetimeFigureOut">
              <a:rPr lang="en-GB" smtClean="0"/>
              <a:t>17/09/2025</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5237917B-DEC4-47C3-B88B-78AB94C35AEB}" type="slidenum">
              <a:rPr lang="en-GB" smtClean="0"/>
              <a:t>‹#›</a:t>
            </a:fld>
            <a:endParaRPr lang="en-GB"/>
          </a:p>
        </p:txBody>
      </p:sp>
    </p:spTree>
    <p:extLst>
      <p:ext uri="{BB962C8B-B14F-4D97-AF65-F5344CB8AC3E}">
        <p14:creationId xmlns:p14="http://schemas.microsoft.com/office/powerpoint/2010/main" val="6561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eginn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7BB067-49FD-BF78-5980-CC4DF6BF051F}"/>
              </a:ext>
            </a:extLst>
          </p:cNvPr>
          <p:cNvSpPr/>
          <p:nvPr userDrawn="1"/>
        </p:nvSpPr>
        <p:spPr>
          <a:xfrm>
            <a:off x="0" y="5281890"/>
            <a:ext cx="9144000" cy="1576110"/>
          </a:xfrm>
          <a:prstGeom prst="rect">
            <a:avLst/>
          </a:prstGeom>
          <a:solidFill>
            <a:srgbClr val="E0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EB6C53"/>
              </a:solidFill>
            </a:endParaRPr>
          </a:p>
        </p:txBody>
      </p:sp>
      <p:sp>
        <p:nvSpPr>
          <p:cNvPr id="4" name="Text Placeholder 3"/>
          <p:cNvSpPr>
            <a:spLocks noGrp="1"/>
          </p:cNvSpPr>
          <p:nvPr>
            <p:ph type="body" sz="quarter" idx="10" hasCustomPrompt="1"/>
          </p:nvPr>
        </p:nvSpPr>
        <p:spPr>
          <a:xfrm>
            <a:off x="2725362" y="5660370"/>
            <a:ext cx="3693274" cy="819150"/>
          </a:xfrm>
          <a:prstGeom prst="rect">
            <a:avLst/>
          </a:prstGeom>
        </p:spPr>
        <p:txBody>
          <a:bodyPr/>
          <a:lstStyle>
            <a:lvl1pPr marL="0" indent="0" algn="ctr">
              <a:buNone/>
              <a:defRPr sz="2800" baseline="0">
                <a:latin typeface="Calibri" panose="020F0502020204030204" pitchFamily="34" charset="0"/>
                <a:ea typeface="Calibri" panose="020F0502020204030204" pitchFamily="34" charset="0"/>
                <a:cs typeface="Calibri" panose="020F0502020204030204" pitchFamily="34" charset="0"/>
              </a:defRPr>
            </a:lvl1pPr>
            <a:lvl3pPr marL="914354" indent="0">
              <a:buNone/>
              <a:defRPr>
                <a:latin typeface="Futura Book" pitchFamily="50" charset="0"/>
              </a:defRPr>
            </a:lvl3pPr>
          </a:lstStyle>
          <a:p>
            <a:pPr lvl="0"/>
            <a:r>
              <a:rPr lang="en-US" dirty="0"/>
              <a:t>[Area of law + Barrister]</a:t>
            </a:r>
          </a:p>
        </p:txBody>
      </p:sp>
      <p:pic>
        <p:nvPicPr>
          <p:cNvPr id="3" name="Picture 2" descr="A logo with black text&#10;&#10;Description automatically generated">
            <a:extLst>
              <a:ext uri="{FF2B5EF4-FFF2-40B4-BE49-F238E27FC236}">
                <a16:creationId xmlns:a16="http://schemas.microsoft.com/office/drawing/2014/main" id="{C11CDEC0-EC74-2504-ED83-82985DC71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43" y="902727"/>
            <a:ext cx="7090913" cy="3545457"/>
          </a:xfrm>
          <a:prstGeom prst="rect">
            <a:avLst/>
          </a:prstGeom>
        </p:spPr>
      </p:pic>
    </p:spTree>
    <p:extLst>
      <p:ext uri="{BB962C8B-B14F-4D97-AF65-F5344CB8AC3E}">
        <p14:creationId xmlns:p14="http://schemas.microsoft.com/office/powerpoint/2010/main" val="337307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6" name="Rectangle 5"/>
          <p:cNvSpPr/>
          <p:nvPr userDrawn="1"/>
        </p:nvSpPr>
        <p:spPr>
          <a:xfrm>
            <a:off x="0" y="5281890"/>
            <a:ext cx="9144000" cy="1576110"/>
          </a:xfrm>
          <a:prstGeom prst="rect">
            <a:avLst/>
          </a:prstGeom>
          <a:solidFill>
            <a:srgbClr val="E0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EB6C53"/>
              </a:solidFill>
            </a:endParaRPr>
          </a:p>
        </p:txBody>
      </p:sp>
      <p:sp>
        <p:nvSpPr>
          <p:cNvPr id="5" name="Text Placeholder 4"/>
          <p:cNvSpPr>
            <a:spLocks noGrp="1"/>
          </p:cNvSpPr>
          <p:nvPr>
            <p:ph type="body" sz="quarter" idx="11" hasCustomPrompt="1"/>
          </p:nvPr>
        </p:nvSpPr>
        <p:spPr>
          <a:xfrm>
            <a:off x="3181349" y="5739317"/>
            <a:ext cx="2781300" cy="506207"/>
          </a:xfrm>
          <a:prstGeom prst="rect">
            <a:avLst/>
          </a:prstGeom>
        </p:spPr>
        <p:txBody>
          <a:bodyPr/>
          <a:lstStyle>
            <a:lvl1pPr marL="0" indent="0" algn="ctr">
              <a:buNone/>
              <a:defRPr sz="2200">
                <a:latin typeface="Calibri" panose="020F0502020204030204" pitchFamily="34" charset="0"/>
                <a:ea typeface="Calibri" panose="020F0502020204030204" pitchFamily="34" charset="0"/>
                <a:cs typeface="Calibri" panose="020F0502020204030204" pitchFamily="34" charset="0"/>
              </a:defRPr>
            </a:lvl1pPr>
            <a:lvl4pPr marL="1371532" indent="0">
              <a:buNone/>
              <a:defRPr/>
            </a:lvl4pPr>
          </a:lstStyle>
          <a:p>
            <a:pPr lvl="0"/>
            <a:r>
              <a:rPr lang="en-GB" dirty="0"/>
              <a:t>[BARRISTER]</a:t>
            </a:r>
          </a:p>
        </p:txBody>
      </p:sp>
      <p:sp>
        <p:nvSpPr>
          <p:cNvPr id="4" name="Text Placeholder 3"/>
          <p:cNvSpPr>
            <a:spLocks noGrp="1"/>
          </p:cNvSpPr>
          <p:nvPr>
            <p:ph type="body" sz="quarter" idx="12" hasCustomPrompt="1"/>
          </p:nvPr>
        </p:nvSpPr>
        <p:spPr>
          <a:xfrm>
            <a:off x="2138362" y="3103465"/>
            <a:ext cx="4867275" cy="651070"/>
          </a:xfrm>
          <a:prstGeom prst="rect">
            <a:avLst/>
          </a:prstGeom>
        </p:spPr>
        <p:txBody>
          <a:bodyPr/>
          <a:lstStyle>
            <a:lvl1pPr marL="0" indent="0" algn="ctr">
              <a:buNone/>
              <a:defRPr sz="320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en-GB" dirty="0"/>
              <a:t>[TITLE]</a:t>
            </a:r>
          </a:p>
        </p:txBody>
      </p:sp>
      <p:pic>
        <p:nvPicPr>
          <p:cNvPr id="3" name="Picture 2" descr="A red circle with white squares in it&#10;&#10;Description automatically generated">
            <a:extLst>
              <a:ext uri="{FF2B5EF4-FFF2-40B4-BE49-F238E27FC236}">
                <a16:creationId xmlns:a16="http://schemas.microsoft.com/office/drawing/2014/main" id="{0F8A2796-0E99-3C3C-7A2E-B2B23813E0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7085" y="780874"/>
            <a:ext cx="1929830" cy="1929830"/>
          </a:xfrm>
          <a:prstGeom prst="rect">
            <a:avLst/>
          </a:prstGeom>
        </p:spPr>
      </p:pic>
    </p:spTree>
    <p:extLst>
      <p:ext uri="{BB962C8B-B14F-4D97-AF65-F5344CB8AC3E}">
        <p14:creationId xmlns:p14="http://schemas.microsoft.com/office/powerpoint/2010/main" val="336263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fill) and title only">
    <p:spTree>
      <p:nvGrpSpPr>
        <p:cNvPr id="1" name=""/>
        <p:cNvGrpSpPr/>
        <p:nvPr/>
      </p:nvGrpSpPr>
      <p:grpSpPr>
        <a:xfrm>
          <a:off x="0" y="0"/>
          <a:ext cx="0" cy="0"/>
          <a:chOff x="0" y="0"/>
          <a:chExt cx="0" cy="0"/>
        </a:xfrm>
      </p:grpSpPr>
      <p:sp>
        <p:nvSpPr>
          <p:cNvPr id="23" name="Rectangle 22"/>
          <p:cNvSpPr/>
          <p:nvPr/>
        </p:nvSpPr>
        <p:spPr>
          <a:xfrm>
            <a:off x="0" y="548680"/>
            <a:ext cx="8187070" cy="720080"/>
          </a:xfrm>
          <a:prstGeom prst="rect">
            <a:avLst/>
          </a:prstGeom>
          <a:solidFill>
            <a:srgbClr val="E0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EB6C53"/>
              </a:solidFill>
            </a:endParaRPr>
          </a:p>
        </p:txBody>
      </p:sp>
      <p:sp>
        <p:nvSpPr>
          <p:cNvPr id="26" name="Text Placeholder 2"/>
          <p:cNvSpPr>
            <a:spLocks noGrp="1"/>
          </p:cNvSpPr>
          <p:nvPr>
            <p:ph type="body" sz="quarter" idx="10"/>
          </p:nvPr>
        </p:nvSpPr>
        <p:spPr>
          <a:xfrm>
            <a:off x="976313" y="1603377"/>
            <a:ext cx="7191375" cy="4695825"/>
          </a:xfrm>
          <a:prstGeom prst="rect">
            <a:avLst/>
          </a:prstGeom>
        </p:spPr>
        <p:txBody>
          <a:bodyPr/>
          <a:lstStyle>
            <a:lvl1pPr marL="0" indent="0">
              <a:buNone/>
              <a:defRPr sz="2000">
                <a:solidFill>
                  <a:schemeClr val="bg1"/>
                </a:solidFill>
              </a:defRPr>
            </a:lvl1pPr>
          </a:lstStyle>
          <a:p>
            <a:pPr lvl="0"/>
            <a:endParaRPr lang="en-GB" dirty="0"/>
          </a:p>
        </p:txBody>
      </p:sp>
      <p:sp>
        <p:nvSpPr>
          <p:cNvPr id="28"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atin typeface="Calibri" panose="020F0502020204030204" pitchFamily="34" charset="0"/>
                <a:ea typeface="Calibri" panose="020F0502020204030204" pitchFamily="34" charset="0"/>
                <a:cs typeface="Calibri" panose="020F0502020204030204" pitchFamily="34" charset="0"/>
              </a:defRPr>
            </a:lvl1pPr>
          </a:lstStyle>
          <a:p>
            <a:pPr lvl="0"/>
            <a:r>
              <a:rPr lang="en-GB" dirty="0"/>
              <a:t>TITLE</a:t>
            </a:r>
          </a:p>
        </p:txBody>
      </p:sp>
      <p:pic>
        <p:nvPicPr>
          <p:cNvPr id="5" name="Picture 4" descr="A red circle with white squares in it&#10;&#10;Description automatically generated">
            <a:extLst>
              <a:ext uri="{FF2B5EF4-FFF2-40B4-BE49-F238E27FC236}">
                <a16:creationId xmlns:a16="http://schemas.microsoft.com/office/drawing/2014/main" id="{5A086296-262B-264D-DC68-AFEDAA9B9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858" y="567424"/>
            <a:ext cx="686298" cy="686298"/>
          </a:xfrm>
          <a:prstGeom prst="rect">
            <a:avLst/>
          </a:prstGeom>
        </p:spPr>
      </p:pic>
    </p:spTree>
    <p:extLst>
      <p:ext uri="{BB962C8B-B14F-4D97-AF65-F5344CB8AC3E}">
        <p14:creationId xmlns:p14="http://schemas.microsoft.com/office/powerpoint/2010/main" val="302761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min) and title only">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1704980" y="1974860"/>
            <a:ext cx="5745163" cy="2168525"/>
          </a:xfrm>
          <a:prstGeom prst="rect">
            <a:avLst/>
          </a:prstGeom>
        </p:spPr>
        <p:txBody>
          <a:bodyPr/>
          <a:lstStyle>
            <a:lvl1pPr marL="0" indent="0">
              <a:buNone/>
              <a:defRPr sz="2000">
                <a:solidFill>
                  <a:schemeClr val="bg1"/>
                </a:solidFill>
              </a:defRPr>
            </a:lvl1pPr>
          </a:lstStyle>
          <a:p>
            <a:pPr lvl="0"/>
            <a:endParaRPr lang="en-GB" dirty="0"/>
          </a:p>
        </p:txBody>
      </p:sp>
      <p:sp>
        <p:nvSpPr>
          <p:cNvPr id="13" name="Rectangle 12"/>
          <p:cNvSpPr/>
          <p:nvPr userDrawn="1"/>
        </p:nvSpPr>
        <p:spPr>
          <a:xfrm>
            <a:off x="0" y="548680"/>
            <a:ext cx="8187070" cy="720080"/>
          </a:xfrm>
          <a:prstGeom prst="rect">
            <a:avLst/>
          </a:prstGeom>
          <a:solidFill>
            <a:srgbClr val="E0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EB6C53"/>
              </a:solidFill>
            </a:endParaRPr>
          </a:p>
        </p:txBody>
      </p:sp>
      <p:sp>
        <p:nvSpPr>
          <p:cNvPr id="10"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atin typeface="Calibri" panose="020F0502020204030204" pitchFamily="34" charset="0"/>
                <a:ea typeface="Calibri" panose="020F0502020204030204" pitchFamily="34" charset="0"/>
                <a:cs typeface="Calibri" panose="020F0502020204030204" pitchFamily="34" charset="0"/>
              </a:defRPr>
            </a:lvl1pPr>
          </a:lstStyle>
          <a:p>
            <a:pPr lvl="0"/>
            <a:r>
              <a:rPr lang="en-GB" dirty="0"/>
              <a:t>TITLE</a:t>
            </a:r>
          </a:p>
        </p:txBody>
      </p:sp>
      <p:pic>
        <p:nvPicPr>
          <p:cNvPr id="3" name="Picture 2" descr="A red circle with white squares in it&#10;&#10;Description automatically generated">
            <a:extLst>
              <a:ext uri="{FF2B5EF4-FFF2-40B4-BE49-F238E27FC236}">
                <a16:creationId xmlns:a16="http://schemas.microsoft.com/office/drawing/2014/main" id="{7B242D04-8FEA-5365-42B4-D04180A206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858" y="567424"/>
            <a:ext cx="686298" cy="686298"/>
          </a:xfrm>
          <a:prstGeom prst="rect">
            <a:avLst/>
          </a:prstGeom>
        </p:spPr>
      </p:pic>
    </p:spTree>
    <p:extLst>
      <p:ext uri="{BB962C8B-B14F-4D97-AF65-F5344CB8AC3E}">
        <p14:creationId xmlns:p14="http://schemas.microsoft.com/office/powerpoint/2010/main" val="251359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min) onl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04980" y="1974860"/>
            <a:ext cx="5745163" cy="2168525"/>
          </a:xfrm>
          <a:prstGeom prst="rect">
            <a:avLst/>
          </a:prstGeom>
        </p:spPr>
        <p:txBody>
          <a:bodyPr/>
          <a:lstStyle>
            <a:lvl1pPr marL="0" indent="0">
              <a:buNone/>
              <a:defRPr sz="2000">
                <a:solidFill>
                  <a:schemeClr val="bg1"/>
                </a:solidFill>
              </a:defRPr>
            </a:lvl1pPr>
          </a:lstStyle>
          <a:p>
            <a:pPr lvl="0"/>
            <a:endParaRPr lang="en-GB" dirty="0"/>
          </a:p>
        </p:txBody>
      </p:sp>
      <p:pic>
        <p:nvPicPr>
          <p:cNvPr id="4" name="Picture 3" descr="A red circle with white squares in it&#10;&#10;Description automatically generated">
            <a:extLst>
              <a:ext uri="{FF2B5EF4-FFF2-40B4-BE49-F238E27FC236}">
                <a16:creationId xmlns:a16="http://schemas.microsoft.com/office/drawing/2014/main" id="{9D038EAE-3A27-DCCB-6D77-1FE445743B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858" y="567424"/>
            <a:ext cx="686298" cy="686298"/>
          </a:xfrm>
          <a:prstGeom prst="rect">
            <a:avLst/>
          </a:prstGeom>
        </p:spPr>
      </p:pic>
    </p:spTree>
    <p:extLst>
      <p:ext uri="{BB962C8B-B14F-4D97-AF65-F5344CB8AC3E}">
        <p14:creationId xmlns:p14="http://schemas.microsoft.com/office/powerpoint/2010/main" val="222572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fill) only">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76313" y="1603377"/>
            <a:ext cx="7191375" cy="4695825"/>
          </a:xfrm>
          <a:prstGeom prst="rect">
            <a:avLst/>
          </a:prstGeom>
        </p:spPr>
        <p:txBody>
          <a:bodyPr/>
          <a:lstStyle>
            <a:lvl1pPr marL="0" indent="0">
              <a:buNone/>
              <a:defRPr sz="2000">
                <a:solidFill>
                  <a:schemeClr val="bg1"/>
                </a:solidFill>
              </a:defRPr>
            </a:lvl1pPr>
          </a:lstStyle>
          <a:p>
            <a:pPr lvl="0"/>
            <a:endParaRPr lang="en-GB" dirty="0"/>
          </a:p>
        </p:txBody>
      </p:sp>
      <p:pic>
        <p:nvPicPr>
          <p:cNvPr id="4" name="Picture 3" descr="A red circle with white squares in it&#10;&#10;Description automatically generated">
            <a:extLst>
              <a:ext uri="{FF2B5EF4-FFF2-40B4-BE49-F238E27FC236}">
                <a16:creationId xmlns:a16="http://schemas.microsoft.com/office/drawing/2014/main" id="{23F7B44D-9C94-56D3-AA27-DA56DC3483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858" y="567424"/>
            <a:ext cx="686298" cy="686298"/>
          </a:xfrm>
          <a:prstGeom prst="rect">
            <a:avLst/>
          </a:prstGeom>
        </p:spPr>
      </p:pic>
    </p:spTree>
    <p:extLst>
      <p:ext uri="{BB962C8B-B14F-4D97-AF65-F5344CB8AC3E}">
        <p14:creationId xmlns:p14="http://schemas.microsoft.com/office/powerpoint/2010/main" val="241897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caption and title">
    <p:spTree>
      <p:nvGrpSpPr>
        <p:cNvPr id="1" name=""/>
        <p:cNvGrpSpPr/>
        <p:nvPr/>
      </p:nvGrpSpPr>
      <p:grpSpPr>
        <a:xfrm>
          <a:off x="0" y="0"/>
          <a:ext cx="0" cy="0"/>
          <a:chOff x="0" y="0"/>
          <a:chExt cx="0" cy="0"/>
        </a:xfrm>
      </p:grpSpPr>
      <p:sp>
        <p:nvSpPr>
          <p:cNvPr id="7" name="Rectangle 6"/>
          <p:cNvSpPr/>
          <p:nvPr userDrawn="1"/>
        </p:nvSpPr>
        <p:spPr>
          <a:xfrm>
            <a:off x="0" y="548680"/>
            <a:ext cx="8187070" cy="720080"/>
          </a:xfrm>
          <a:prstGeom prst="rect">
            <a:avLst/>
          </a:prstGeom>
          <a:solidFill>
            <a:srgbClr val="E0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EB6C53"/>
              </a:solidFill>
            </a:endParaRPr>
          </a:p>
        </p:txBody>
      </p:sp>
      <p:sp>
        <p:nvSpPr>
          <p:cNvPr id="3" name="Picture Placeholder 2"/>
          <p:cNvSpPr>
            <a:spLocks noGrp="1"/>
          </p:cNvSpPr>
          <p:nvPr>
            <p:ph type="pic" sz="quarter" idx="10"/>
          </p:nvPr>
        </p:nvSpPr>
        <p:spPr>
          <a:xfrm>
            <a:off x="957263" y="1603375"/>
            <a:ext cx="7229475" cy="4246563"/>
          </a:xfrm>
          <a:prstGeom prst="rect">
            <a:avLst/>
          </a:prstGeom>
        </p:spPr>
        <p:txBody>
          <a:bodyPr/>
          <a:lstStyle>
            <a:lvl1pPr marL="0" indent="0" algn="ctr">
              <a:buNone/>
              <a:defRPr sz="2000">
                <a:solidFill>
                  <a:schemeClr val="bg1"/>
                </a:solidFill>
              </a:defRPr>
            </a:lvl1pPr>
          </a:lstStyle>
          <a:p>
            <a:endParaRPr lang="en-GB" dirty="0"/>
          </a:p>
        </p:txBody>
      </p:sp>
      <p:sp>
        <p:nvSpPr>
          <p:cNvPr id="9" name="Text Placeholder 8"/>
          <p:cNvSpPr>
            <a:spLocks noGrp="1"/>
          </p:cNvSpPr>
          <p:nvPr>
            <p:ph type="body" sz="quarter" idx="11" hasCustomPrompt="1"/>
          </p:nvPr>
        </p:nvSpPr>
        <p:spPr>
          <a:xfrm>
            <a:off x="957262" y="5960368"/>
            <a:ext cx="7229808" cy="338137"/>
          </a:xfrm>
          <a:prstGeom prst="rect">
            <a:avLst/>
          </a:prstGeom>
        </p:spPr>
        <p:txBody>
          <a:bodyPr/>
          <a:lstStyle>
            <a:lvl1pPr marL="0" indent="0" algn="l">
              <a:buNone/>
              <a:defRPr sz="2000">
                <a:solidFill>
                  <a:schemeClr val="bg1"/>
                </a:solidFill>
              </a:defRPr>
            </a:lvl1pPr>
          </a:lstStyle>
          <a:p>
            <a:pPr lvl="0"/>
            <a:r>
              <a:rPr lang="en-US" dirty="0"/>
              <a:t>Caption – Click to add text</a:t>
            </a:r>
          </a:p>
        </p:txBody>
      </p:sp>
      <p:sp>
        <p:nvSpPr>
          <p:cNvPr id="16" name="Text Placeholder 11"/>
          <p:cNvSpPr>
            <a:spLocks noGrp="1"/>
          </p:cNvSpPr>
          <p:nvPr>
            <p:ph type="body" sz="quarter" idx="12" hasCustomPrompt="1"/>
          </p:nvPr>
        </p:nvSpPr>
        <p:spPr>
          <a:xfrm>
            <a:off x="1167490" y="689942"/>
            <a:ext cx="6915354" cy="416919"/>
          </a:xfrm>
          <a:prstGeom prst="rect">
            <a:avLst/>
          </a:prstGeom>
        </p:spPr>
        <p:txBody>
          <a:bodyPr/>
          <a:lstStyle>
            <a:lvl1pPr marL="0" indent="0">
              <a:buNone/>
              <a:defRPr sz="2400">
                <a:latin typeface="Calibri" panose="020F0502020204030204" pitchFamily="34" charset="0"/>
                <a:ea typeface="Calibri" panose="020F0502020204030204" pitchFamily="34" charset="0"/>
                <a:cs typeface="Calibri" panose="020F0502020204030204" pitchFamily="34" charset="0"/>
              </a:defRPr>
            </a:lvl1pPr>
          </a:lstStyle>
          <a:p>
            <a:pPr lvl="0"/>
            <a:r>
              <a:rPr lang="en-GB" dirty="0"/>
              <a:t>[Picture Slide]</a:t>
            </a:r>
          </a:p>
        </p:txBody>
      </p:sp>
      <p:pic>
        <p:nvPicPr>
          <p:cNvPr id="4" name="Picture 3" descr="A red circle with white squares in it&#10;&#10;Description automatically generated">
            <a:extLst>
              <a:ext uri="{FF2B5EF4-FFF2-40B4-BE49-F238E27FC236}">
                <a16:creationId xmlns:a16="http://schemas.microsoft.com/office/drawing/2014/main" id="{C3CF8E06-9C31-5D1D-177E-99522AF0CC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858" y="567424"/>
            <a:ext cx="686298" cy="686298"/>
          </a:xfrm>
          <a:prstGeom prst="rect">
            <a:avLst/>
          </a:prstGeom>
        </p:spPr>
      </p:pic>
    </p:spTree>
    <p:extLst>
      <p:ext uri="{BB962C8B-B14F-4D97-AF65-F5344CB8AC3E}">
        <p14:creationId xmlns:p14="http://schemas.microsoft.com/office/powerpoint/2010/main" val="56708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g and caption only">
    <p:spTree>
      <p:nvGrpSpPr>
        <p:cNvPr id="1" name=""/>
        <p:cNvGrpSpPr/>
        <p:nvPr/>
      </p:nvGrpSpPr>
      <p:grpSpPr>
        <a:xfrm>
          <a:off x="0" y="0"/>
          <a:ext cx="0" cy="0"/>
          <a:chOff x="0" y="0"/>
          <a:chExt cx="0" cy="0"/>
        </a:xfrm>
      </p:grpSpPr>
      <p:sp>
        <p:nvSpPr>
          <p:cNvPr id="3" name="Picture Placeholder 2"/>
          <p:cNvSpPr>
            <a:spLocks noGrp="1" noChangeAspect="1"/>
          </p:cNvSpPr>
          <p:nvPr>
            <p:ph type="pic" sz="quarter" idx="10"/>
          </p:nvPr>
        </p:nvSpPr>
        <p:spPr>
          <a:xfrm>
            <a:off x="957263" y="1521374"/>
            <a:ext cx="7229475" cy="4246563"/>
          </a:xfrm>
          <a:prstGeom prst="rect">
            <a:avLst/>
          </a:prstGeom>
        </p:spPr>
        <p:txBody>
          <a:bodyPr/>
          <a:lstStyle>
            <a:lvl1pPr marL="0" indent="0" algn="ctr">
              <a:buNone/>
              <a:defRPr sz="2000">
                <a:solidFill>
                  <a:schemeClr val="bg1"/>
                </a:solidFill>
              </a:defRPr>
            </a:lvl1pPr>
          </a:lstStyle>
          <a:p>
            <a:endParaRPr lang="en-GB" dirty="0"/>
          </a:p>
        </p:txBody>
      </p:sp>
      <p:sp>
        <p:nvSpPr>
          <p:cNvPr id="9" name="Text Placeholder 8"/>
          <p:cNvSpPr>
            <a:spLocks noGrp="1"/>
          </p:cNvSpPr>
          <p:nvPr>
            <p:ph type="body" sz="quarter" idx="11" hasCustomPrompt="1"/>
          </p:nvPr>
        </p:nvSpPr>
        <p:spPr>
          <a:xfrm>
            <a:off x="968552" y="6046632"/>
            <a:ext cx="7210425" cy="338137"/>
          </a:xfrm>
          <a:prstGeom prst="rect">
            <a:avLst/>
          </a:prstGeom>
        </p:spPr>
        <p:txBody>
          <a:bodyPr/>
          <a:lstStyle>
            <a:lvl1pPr marL="0" indent="0" algn="l">
              <a:buNone/>
              <a:defRPr sz="2000">
                <a:solidFill>
                  <a:schemeClr val="bg1"/>
                </a:solidFill>
              </a:defRPr>
            </a:lvl1pPr>
          </a:lstStyle>
          <a:p>
            <a:pPr lvl="0"/>
            <a:r>
              <a:rPr lang="en-US" dirty="0"/>
              <a:t>Caption – Click to add text</a:t>
            </a:r>
          </a:p>
        </p:txBody>
      </p:sp>
      <p:pic>
        <p:nvPicPr>
          <p:cNvPr id="4" name="Picture 3" descr="A red circle with white squares in it&#10;&#10;Description automatically generated">
            <a:extLst>
              <a:ext uri="{FF2B5EF4-FFF2-40B4-BE49-F238E27FC236}">
                <a16:creationId xmlns:a16="http://schemas.microsoft.com/office/drawing/2014/main" id="{647C781F-7B6A-4594-D1EB-531A340CDB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858" y="567424"/>
            <a:ext cx="686298" cy="686298"/>
          </a:xfrm>
          <a:prstGeom prst="rect">
            <a:avLst/>
          </a:prstGeom>
        </p:spPr>
      </p:pic>
    </p:spTree>
    <p:extLst>
      <p:ext uri="{BB962C8B-B14F-4D97-AF65-F5344CB8AC3E}">
        <p14:creationId xmlns:p14="http://schemas.microsoft.com/office/powerpoint/2010/main" val="313685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a:spLocks noGrp="1" noRot="1" noMove="1" noResize="1" noEditPoints="1" noAdjustHandles="1" noChangeArrowheads="1" noChangeShapeType="1"/>
          </p:cNvSpPr>
          <p:nvPr userDrawn="1"/>
        </p:nvSpPr>
        <p:spPr>
          <a:xfrm>
            <a:off x="0" y="5283544"/>
            <a:ext cx="9144000" cy="1576110"/>
          </a:xfrm>
          <a:prstGeom prst="rect">
            <a:avLst/>
          </a:prstGeom>
          <a:solidFill>
            <a:srgbClr val="E02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EB6C53"/>
              </a:solidFill>
            </a:endParaRPr>
          </a:p>
        </p:txBody>
      </p:sp>
      <p:grpSp>
        <p:nvGrpSpPr>
          <p:cNvPr id="4" name="Group 3"/>
          <p:cNvGrpSpPr/>
          <p:nvPr userDrawn="1"/>
        </p:nvGrpSpPr>
        <p:grpSpPr>
          <a:xfrm>
            <a:off x="307055" y="5457742"/>
            <a:ext cx="3664208" cy="1102444"/>
            <a:chOff x="395536" y="5172837"/>
            <a:chExt cx="3421385" cy="1102444"/>
          </a:xfrm>
        </p:grpSpPr>
        <p:sp>
          <p:nvSpPr>
            <p:cNvPr id="5" name="Title 1"/>
            <p:cNvSpPr txBox="1">
              <a:spLocks/>
            </p:cNvSpPr>
            <p:nvPr/>
          </p:nvSpPr>
          <p:spPr>
            <a:xfrm>
              <a:off x="395536" y="5172837"/>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panose="020F0502020204030204" pitchFamily="34" charset="0"/>
                  <a:ea typeface="Calibri" panose="020F0502020204030204" pitchFamily="34" charset="0"/>
                  <a:cs typeface="Calibri" panose="020F0502020204030204" pitchFamily="34" charset="0"/>
                </a:rPr>
                <a:t>Manchester</a:t>
              </a:r>
            </a:p>
            <a:p>
              <a:pPr algn="l"/>
              <a:r>
                <a:rPr lang="en-GB" sz="1400" spc="100" dirty="0">
                  <a:latin typeface="Calibri" panose="020F0502020204030204" pitchFamily="34" charset="0"/>
                  <a:ea typeface="Calibri" panose="020F0502020204030204" pitchFamily="34" charset="0"/>
                  <a:cs typeface="Calibri" panose="020F0502020204030204" pitchFamily="34" charset="0"/>
                </a:rPr>
                <a:t>0161 214 1500 </a:t>
              </a:r>
            </a:p>
          </p:txBody>
        </p:sp>
        <p:sp>
          <p:nvSpPr>
            <p:cNvPr id="6" name="Title 1"/>
            <p:cNvSpPr txBox="1">
              <a:spLocks/>
            </p:cNvSpPr>
            <p:nvPr/>
          </p:nvSpPr>
          <p:spPr>
            <a:xfrm>
              <a:off x="395536" y="5748901"/>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panose="020F0502020204030204" pitchFamily="34" charset="0"/>
                  <a:ea typeface="Calibri" panose="020F0502020204030204" pitchFamily="34" charset="0"/>
                  <a:cs typeface="Calibri" panose="020F0502020204030204" pitchFamily="34" charset="0"/>
                </a:rPr>
                <a:t>Chester </a:t>
              </a:r>
            </a:p>
            <a:p>
              <a:pPr algn="l"/>
              <a:r>
                <a:rPr lang="en-GB" sz="1400" spc="100" dirty="0">
                  <a:latin typeface="Calibri" panose="020F0502020204030204" pitchFamily="34" charset="0"/>
                  <a:ea typeface="Calibri" panose="020F0502020204030204" pitchFamily="34" charset="0"/>
                  <a:cs typeface="Calibri" panose="020F0502020204030204" pitchFamily="34" charset="0"/>
                </a:rPr>
                <a:t>01244 323070</a:t>
              </a:r>
            </a:p>
          </p:txBody>
        </p:sp>
        <p:sp>
          <p:nvSpPr>
            <p:cNvPr id="7" name="Title 1"/>
            <p:cNvSpPr txBox="1">
              <a:spLocks/>
            </p:cNvSpPr>
            <p:nvPr/>
          </p:nvSpPr>
          <p:spPr>
            <a:xfrm>
              <a:off x="2088729" y="5172837"/>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panose="020F0502020204030204" pitchFamily="34" charset="0"/>
                  <a:ea typeface="Calibri" panose="020F0502020204030204" pitchFamily="34" charset="0"/>
                  <a:cs typeface="Calibri" panose="020F0502020204030204" pitchFamily="34" charset="0"/>
                </a:rPr>
                <a:t>Sheffield </a:t>
              </a:r>
            </a:p>
            <a:p>
              <a:pPr algn="l"/>
              <a:r>
                <a:rPr lang="en-GB" sz="1400" spc="100" dirty="0">
                  <a:latin typeface="Calibri" panose="020F0502020204030204" pitchFamily="34" charset="0"/>
                  <a:ea typeface="Calibri" panose="020F0502020204030204" pitchFamily="34" charset="0"/>
                  <a:cs typeface="Calibri" panose="020F0502020204030204" pitchFamily="34" charset="0"/>
                </a:rPr>
                <a:t>0114 273 8951</a:t>
              </a:r>
            </a:p>
          </p:txBody>
        </p:sp>
        <p:sp>
          <p:nvSpPr>
            <p:cNvPr id="8" name="Title 1"/>
            <p:cNvSpPr txBox="1">
              <a:spLocks/>
            </p:cNvSpPr>
            <p:nvPr/>
          </p:nvSpPr>
          <p:spPr>
            <a:xfrm>
              <a:off x="2088729" y="5748901"/>
              <a:ext cx="172819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b="1" spc="100" dirty="0">
                  <a:latin typeface="Calibri" panose="020F0502020204030204" pitchFamily="34" charset="0"/>
                  <a:ea typeface="Calibri" panose="020F0502020204030204" pitchFamily="34" charset="0"/>
                  <a:cs typeface="Calibri" panose="020F0502020204030204" pitchFamily="34" charset="0"/>
                </a:rPr>
                <a:t>Liverpool</a:t>
              </a:r>
            </a:p>
            <a:p>
              <a:pPr algn="l"/>
              <a:r>
                <a:rPr lang="en-GB" sz="1400" spc="100" dirty="0">
                  <a:latin typeface="Calibri" panose="020F0502020204030204" pitchFamily="34" charset="0"/>
                  <a:ea typeface="Calibri" panose="020F0502020204030204" pitchFamily="34" charset="0"/>
                  <a:cs typeface="Calibri" panose="020F0502020204030204" pitchFamily="34" charset="0"/>
                </a:rPr>
                <a:t>0151 243 6000</a:t>
              </a:r>
            </a:p>
          </p:txBody>
        </p:sp>
      </p:grpSp>
      <p:sp>
        <p:nvSpPr>
          <p:cNvPr id="11" name="Title 1"/>
          <p:cNvSpPr txBox="1">
            <a:spLocks/>
          </p:cNvSpPr>
          <p:nvPr userDrawn="1"/>
        </p:nvSpPr>
        <p:spPr>
          <a:xfrm>
            <a:off x="6235187" y="5659408"/>
            <a:ext cx="1194172" cy="5263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spc="200" dirty="0">
                <a:latin typeface="Calibri" panose="020F0502020204030204" pitchFamily="34" charset="0"/>
                <a:ea typeface="Calibri" panose="020F0502020204030204" pitchFamily="34" charset="0"/>
                <a:cs typeface="Calibri" panose="020F0502020204030204" pitchFamily="34" charset="0"/>
              </a:rPr>
              <a:t>@SJBNews</a:t>
            </a:r>
          </a:p>
        </p:txBody>
      </p:sp>
      <p:sp>
        <p:nvSpPr>
          <p:cNvPr id="13" name="Title 1"/>
          <p:cNvSpPr txBox="1">
            <a:spLocks/>
          </p:cNvSpPr>
          <p:nvPr userDrawn="1"/>
        </p:nvSpPr>
        <p:spPr>
          <a:xfrm>
            <a:off x="5646236" y="6151519"/>
            <a:ext cx="2232247" cy="216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400" spc="200" dirty="0">
                <a:latin typeface="Calibri" panose="020F0502020204030204" pitchFamily="34" charset="0"/>
                <a:ea typeface="Calibri" panose="020F0502020204030204" pitchFamily="34" charset="0"/>
                <a:cs typeface="Calibri" panose="020F0502020204030204" pitchFamily="34" charset="0"/>
              </a:rPr>
              <a:t>stjohnsbuildings.com</a:t>
            </a:r>
          </a:p>
        </p:txBody>
      </p:sp>
      <p:pic>
        <p:nvPicPr>
          <p:cNvPr id="29" name="Picture 28">
            <a:extLst>
              <a:ext uri="{FF2B5EF4-FFF2-40B4-BE49-F238E27FC236}">
                <a16:creationId xmlns:a16="http://schemas.microsoft.com/office/drawing/2014/main" id="{081EB1BB-5D4B-4A6B-3A3A-31BC8821B23C}"/>
              </a:ext>
            </a:extLst>
          </p:cNvPr>
          <p:cNvPicPr>
            <a:picLocks noChangeAspect="1"/>
          </p:cNvPicPr>
          <p:nvPr userDrawn="1"/>
        </p:nvPicPr>
        <p:blipFill>
          <a:blip r:embed="rId2"/>
          <a:srcRect t="20930" r="14198"/>
          <a:stretch/>
        </p:blipFill>
        <p:spPr>
          <a:xfrm>
            <a:off x="7111799" y="-65317"/>
            <a:ext cx="2032203" cy="1928623"/>
          </a:xfrm>
          <a:prstGeom prst="rect">
            <a:avLst/>
          </a:prstGeom>
        </p:spPr>
      </p:pic>
      <p:pic>
        <p:nvPicPr>
          <p:cNvPr id="30" name="Picture 29">
            <a:extLst>
              <a:ext uri="{FF2B5EF4-FFF2-40B4-BE49-F238E27FC236}">
                <a16:creationId xmlns:a16="http://schemas.microsoft.com/office/drawing/2014/main" id="{5EC91B0C-820B-F338-CFE5-04294992AB96}"/>
              </a:ext>
            </a:extLst>
          </p:cNvPr>
          <p:cNvPicPr>
            <a:picLocks noChangeAspect="1"/>
          </p:cNvPicPr>
          <p:nvPr userDrawn="1"/>
        </p:nvPicPr>
        <p:blipFill>
          <a:blip r:embed="rId3"/>
          <a:srcRect l="-2421" b="39568"/>
          <a:stretch/>
        </p:blipFill>
        <p:spPr>
          <a:xfrm rot="5400000">
            <a:off x="-384381" y="2980932"/>
            <a:ext cx="2416408" cy="1647645"/>
          </a:xfrm>
          <a:prstGeom prst="rect">
            <a:avLst/>
          </a:prstGeom>
        </p:spPr>
      </p:pic>
      <p:pic>
        <p:nvPicPr>
          <p:cNvPr id="9" name="Picture 8">
            <a:extLst>
              <a:ext uri="{FF2B5EF4-FFF2-40B4-BE49-F238E27FC236}">
                <a16:creationId xmlns:a16="http://schemas.microsoft.com/office/drawing/2014/main" id="{5399927B-F44B-47DB-6B31-8FFDBE671B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169" y="5457742"/>
            <a:ext cx="693777" cy="693777"/>
          </a:xfrm>
          <a:prstGeom prst="rect">
            <a:avLst/>
          </a:prstGeom>
        </p:spPr>
      </p:pic>
      <p:pic>
        <p:nvPicPr>
          <p:cNvPr id="12" name="Picture 11">
            <a:extLst>
              <a:ext uri="{FF2B5EF4-FFF2-40B4-BE49-F238E27FC236}">
                <a16:creationId xmlns:a16="http://schemas.microsoft.com/office/drawing/2014/main" id="{7D7B4910-4F26-DAD3-3AAA-86B870FC29F1}"/>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085847" y="6151519"/>
            <a:ext cx="980419" cy="611320"/>
          </a:xfrm>
          <a:prstGeom prst="rect">
            <a:avLst/>
          </a:prstGeom>
        </p:spPr>
      </p:pic>
      <p:pic>
        <p:nvPicPr>
          <p:cNvPr id="15" name="Picture 14" descr="A logo with black text&#10;&#10;Description automatically generated">
            <a:extLst>
              <a:ext uri="{FF2B5EF4-FFF2-40B4-BE49-F238E27FC236}">
                <a16:creationId xmlns:a16="http://schemas.microsoft.com/office/drawing/2014/main" id="{485A3C28-6573-424A-B808-CAE6BBE75E6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0792" y="289759"/>
            <a:ext cx="2453398" cy="1226699"/>
          </a:xfrm>
          <a:prstGeom prst="rect">
            <a:avLst/>
          </a:prstGeom>
        </p:spPr>
      </p:pic>
    </p:spTree>
    <p:extLst>
      <p:ext uri="{BB962C8B-B14F-4D97-AF65-F5344CB8AC3E}">
        <p14:creationId xmlns:p14="http://schemas.microsoft.com/office/powerpoint/2010/main" val="14757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12146"/>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52" r:id="rId3"/>
    <p:sldLayoutId id="2147483661" r:id="rId4"/>
    <p:sldLayoutId id="2147483662" r:id="rId5"/>
    <p:sldLayoutId id="2147483663" r:id="rId6"/>
    <p:sldLayoutId id="2147483664" r:id="rId7"/>
    <p:sldLayoutId id="2147483665" r:id="rId8"/>
    <p:sldLayoutId id="2147483666" r:id="rId9"/>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a:spLocks noGrp="1"/>
          </p:cNvSpPr>
          <p:nvPr>
            <p:ph type="body" sz="quarter" idx="10"/>
          </p:nvPr>
        </p:nvSpPr>
        <p:spPr>
          <a:xfrm>
            <a:off x="2776545" y="5705479"/>
            <a:ext cx="3590925" cy="819151"/>
          </a:xfrm>
          <a:prstGeom prst="rect">
            <a:avLst/>
          </a:prstGeom>
        </p:spPr>
        <p:txBody>
          <a:bodyPr lIns="91440" tIns="45720" rIns="91440" bIns="45720" anchor="t"/>
          <a:lstStyle>
            <a:lvl1pPr marL="0" indent="0" algn="ctr">
              <a:buNone/>
              <a:defRPr sz="2200" baseline="0">
                <a:latin typeface="Calibri Light" panose="020F0302020204030204" pitchFamily="34" charset="0"/>
              </a:defRPr>
            </a:lvl1pPr>
            <a:lvl3pPr marL="914400" indent="0">
              <a:buNone/>
              <a:defRPr>
                <a:latin typeface="Futura Book" pitchFamily="50" charset="0"/>
              </a:defRPr>
            </a:lvl3pPr>
          </a:lstStyle>
          <a:p>
            <a:r>
              <a:rPr lang="en-US" dirty="0">
                <a:latin typeface="+mn-lt"/>
                <a:cs typeface="Calibri Light"/>
              </a:rPr>
              <a:t>Cumbria Family Justice Conference 2025</a:t>
            </a:r>
          </a:p>
        </p:txBody>
      </p:sp>
    </p:spTree>
    <p:extLst>
      <p:ext uri="{BB962C8B-B14F-4D97-AF65-F5344CB8AC3E}">
        <p14:creationId xmlns:p14="http://schemas.microsoft.com/office/powerpoint/2010/main" val="374228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D071AF-48A8-FC2A-BBB8-1BD40D0C99EF}"/>
              </a:ext>
            </a:extLst>
          </p:cNvPr>
          <p:cNvSpPr>
            <a:spLocks noGrp="1"/>
          </p:cNvSpPr>
          <p:nvPr>
            <p:ph type="body" sz="quarter" idx="10"/>
          </p:nvPr>
        </p:nvSpPr>
        <p:spPr/>
        <p:txBody>
          <a:bodyPr/>
          <a:lstStyle/>
          <a:p>
            <a:pPr marL="342900" indent="-342900">
              <a:buFont typeface="Arial" panose="020B0604020202020204" pitchFamily="34" charset="0"/>
              <a:buChar char="•"/>
            </a:pPr>
            <a:r>
              <a:rPr lang="en-GB" b="1" dirty="0"/>
              <a:t>Vince v Vince [2024] EWFC 389</a:t>
            </a:r>
          </a:p>
          <a:p>
            <a:r>
              <a:rPr lang="en-GB" dirty="0"/>
              <a:t>Pre-marital and post-separation business endeavour of husband ring-fenced as non-matrimonial. Straight–line calculation of value.</a:t>
            </a:r>
          </a:p>
          <a:p>
            <a:pPr marL="342900" indent="-342900">
              <a:buFont typeface="Arial" panose="020B0604020202020204" pitchFamily="34" charset="0"/>
              <a:buChar char="•"/>
            </a:pPr>
            <a:r>
              <a:rPr lang="en-GB" b="1" dirty="0"/>
              <a:t>ST v AR [2025] EWFC 4</a:t>
            </a:r>
          </a:p>
          <a:p>
            <a:r>
              <a:rPr lang="en-GB" dirty="0"/>
              <a:t>Husband’s huge inheritance not ‘</a:t>
            </a:r>
            <a:r>
              <a:rPr lang="en-GB" dirty="0" err="1"/>
              <a:t>matrimonialised</a:t>
            </a:r>
            <a:r>
              <a:rPr lang="en-GB" dirty="0"/>
              <a:t>’ and so wife received a needs-based award of 9% of total assets [£13.75M].</a:t>
            </a:r>
          </a:p>
          <a:p>
            <a:pPr marL="342900" indent="-342900">
              <a:buFont typeface="Arial" panose="020B0604020202020204" pitchFamily="34" charset="0"/>
              <a:buChar char="•"/>
            </a:pPr>
            <a:r>
              <a:rPr lang="pt-BR" b="1" dirty="0"/>
              <a:t>GR v AR [2025] EWFC 143 (B)</a:t>
            </a:r>
          </a:p>
          <a:p>
            <a:r>
              <a:rPr lang="pt-BR" dirty="0"/>
              <a:t>Broad-brush assessment of matrimonial portion of wife’s large share-holding as being two-thirds, which was shared equally, wife retaining her ‘non-matrimonial’ one third share intact.</a:t>
            </a:r>
          </a:p>
          <a:p>
            <a:pPr marL="342900" indent="-342900">
              <a:buFont typeface="Arial" panose="020B0604020202020204" pitchFamily="34" charset="0"/>
              <a:buChar char="•"/>
            </a:pPr>
            <a:r>
              <a:rPr lang="da-DK" b="1" dirty="0"/>
              <a:t>AF v GF [2024] EWHC 3478 (Fam)</a:t>
            </a:r>
          </a:p>
          <a:p>
            <a:r>
              <a:rPr lang="da-DK" dirty="0"/>
              <a:t>Evidential assessment of wife’s contributions to three investment funds in husband’s name: two found to be ‘fully matrimonialised’ and the first partially so: to be divided 75% to H and 25% to W</a:t>
            </a:r>
          </a:p>
        </p:txBody>
      </p:sp>
      <p:sp>
        <p:nvSpPr>
          <p:cNvPr id="3" name="Text Placeholder 2">
            <a:extLst>
              <a:ext uri="{FF2B5EF4-FFF2-40B4-BE49-F238E27FC236}">
                <a16:creationId xmlns:a16="http://schemas.microsoft.com/office/drawing/2014/main" id="{72D3E697-DCAC-3D4F-6566-B4A737F787D2}"/>
              </a:ext>
            </a:extLst>
          </p:cNvPr>
          <p:cNvSpPr>
            <a:spLocks noGrp="1"/>
          </p:cNvSpPr>
          <p:nvPr>
            <p:ph type="body" sz="quarter" idx="12"/>
          </p:nvPr>
        </p:nvSpPr>
        <p:spPr/>
        <p:txBody>
          <a:bodyPr/>
          <a:lstStyle/>
          <a:p>
            <a:r>
              <a:rPr lang="en-GB" dirty="0"/>
              <a:t>Other cases</a:t>
            </a:r>
          </a:p>
        </p:txBody>
      </p:sp>
    </p:spTree>
    <p:extLst>
      <p:ext uri="{BB962C8B-B14F-4D97-AF65-F5344CB8AC3E}">
        <p14:creationId xmlns:p14="http://schemas.microsoft.com/office/powerpoint/2010/main" val="134569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2E621-5F13-D4F5-8C7F-8BE2BD48B805}"/>
              </a:ext>
            </a:extLst>
          </p:cNvPr>
          <p:cNvSpPr>
            <a:spLocks noGrp="1"/>
          </p:cNvSpPr>
          <p:nvPr>
            <p:ph type="body" sz="quarter" idx="10"/>
          </p:nvPr>
        </p:nvSpPr>
        <p:spPr/>
        <p:txBody>
          <a:bodyPr/>
          <a:lstStyle/>
          <a:p>
            <a:pPr marL="342900" indent="-342900">
              <a:buFont typeface="Arial" panose="020B0604020202020204" pitchFamily="34" charset="0"/>
              <a:buChar char="•"/>
            </a:pPr>
            <a:r>
              <a:rPr lang="en-GB" b="1" dirty="0"/>
              <a:t>WW v XX [2024] EWFC 330 (B)</a:t>
            </a:r>
          </a:p>
          <a:p>
            <a:r>
              <a:rPr lang="en-GB" dirty="0"/>
              <a:t>Husband’s pre-marital contribution to business was a ‘springboard’ for future growth and so enhanced proportion was ring-fenced to him as per Jones v Jones [2011] EWCA </a:t>
            </a:r>
            <a:r>
              <a:rPr lang="en-GB" dirty="0" err="1"/>
              <a:t>Civ</a:t>
            </a:r>
            <a:r>
              <a:rPr lang="en-GB" dirty="0"/>
              <a:t> 41, and balancing lump sum to wife was further discounted for illiquidity/risk.</a:t>
            </a:r>
          </a:p>
          <a:p>
            <a:pPr marL="342900" indent="-342900">
              <a:buFont typeface="Arial" panose="020B0604020202020204" pitchFamily="34" charset="0"/>
              <a:buChar char="•"/>
            </a:pPr>
            <a:r>
              <a:rPr lang="en-GB" b="1" dirty="0"/>
              <a:t>SV v AV [2024] EWFC 86 (B)</a:t>
            </a:r>
          </a:p>
          <a:p>
            <a:r>
              <a:rPr lang="en-GB" dirty="0"/>
              <a:t>No ‘</a:t>
            </a:r>
            <a:r>
              <a:rPr lang="en-GB" dirty="0" err="1"/>
              <a:t>matrimonialisation</a:t>
            </a:r>
            <a:r>
              <a:rPr lang="en-GB" dirty="0"/>
              <a:t>’ of property in husband’s name and his non-matrimonial property not invaded to meet wife’s needs as she was cohabiting with father of subsequent children.</a:t>
            </a:r>
          </a:p>
          <a:p>
            <a:pPr marL="342900" indent="-342900">
              <a:buFont typeface="Arial" panose="020B0604020202020204" pitchFamily="34" charset="0"/>
              <a:buChar char="•"/>
            </a:pPr>
            <a:r>
              <a:rPr lang="en-GB" b="1" dirty="0"/>
              <a:t>V </a:t>
            </a:r>
            <a:r>
              <a:rPr lang="en-GB" b="1" dirty="0" err="1"/>
              <a:t>v</a:t>
            </a:r>
            <a:r>
              <a:rPr lang="en-GB" b="1" dirty="0"/>
              <a:t> </a:t>
            </a:r>
            <a:r>
              <a:rPr lang="en-GB" b="1" dirty="0" err="1"/>
              <a:t>V</a:t>
            </a:r>
            <a:r>
              <a:rPr lang="en-GB" b="1" dirty="0"/>
              <a:t> (Financial Remedy Hearing) [2024] EWFC 255 (B)</a:t>
            </a:r>
          </a:p>
          <a:p>
            <a:r>
              <a:rPr lang="en-GB" dirty="0"/>
              <a:t>Husband’s post-separation business income to be shared equally with wife, who had full time care of children.</a:t>
            </a:r>
          </a:p>
          <a:p>
            <a:pPr marL="342900" indent="-342900">
              <a:buFont typeface="Arial" panose="020B0604020202020204" pitchFamily="34" charset="0"/>
              <a:buChar char="•"/>
            </a:pPr>
            <a:r>
              <a:rPr lang="en-GB" b="1" dirty="0"/>
              <a:t>OS v DT [2025] EWFC 156 </a:t>
            </a:r>
          </a:p>
          <a:p>
            <a:r>
              <a:rPr lang="en-GB" dirty="0"/>
              <a:t>Proceeds of sale of flat in husband’s sole name ‘</a:t>
            </a:r>
            <a:r>
              <a:rPr lang="en-GB" dirty="0" err="1"/>
              <a:t>matrimonialised</a:t>
            </a:r>
            <a:r>
              <a:rPr lang="en-GB" dirty="0"/>
              <a:t>’.</a:t>
            </a:r>
          </a:p>
          <a:p>
            <a:endParaRPr lang="en-GB" dirty="0"/>
          </a:p>
        </p:txBody>
      </p:sp>
      <p:sp>
        <p:nvSpPr>
          <p:cNvPr id="3" name="Text Placeholder 2">
            <a:extLst>
              <a:ext uri="{FF2B5EF4-FFF2-40B4-BE49-F238E27FC236}">
                <a16:creationId xmlns:a16="http://schemas.microsoft.com/office/drawing/2014/main" id="{FDD3AA36-FB5D-FEA8-1164-DE8DF8353923}"/>
              </a:ext>
            </a:extLst>
          </p:cNvPr>
          <p:cNvSpPr>
            <a:spLocks noGrp="1"/>
          </p:cNvSpPr>
          <p:nvPr>
            <p:ph type="body" sz="quarter" idx="12"/>
          </p:nvPr>
        </p:nvSpPr>
        <p:spPr/>
        <p:txBody>
          <a:bodyPr/>
          <a:lstStyle/>
          <a:p>
            <a:r>
              <a:rPr lang="en-GB" dirty="0"/>
              <a:t>Other cases</a:t>
            </a:r>
          </a:p>
        </p:txBody>
      </p:sp>
    </p:spTree>
    <p:extLst>
      <p:ext uri="{BB962C8B-B14F-4D97-AF65-F5344CB8AC3E}">
        <p14:creationId xmlns:p14="http://schemas.microsoft.com/office/powerpoint/2010/main" val="156161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D9988F6-1E45-D8D9-8392-AE3C5477593F}"/>
              </a:ext>
            </a:extLst>
          </p:cNvPr>
          <p:cNvPicPr>
            <a:picLocks noGrp="1" noChangeAspect="1"/>
          </p:cNvPicPr>
          <p:nvPr>
            <p:ph type="pic" sz="quarter" idx="10"/>
          </p:nvPr>
        </p:nvPicPr>
        <p:blipFill>
          <a:blip r:embed="rId2"/>
          <a:srcRect l="47" r="47"/>
          <a:stretch>
            <a:fillRect/>
          </a:stretch>
        </p:blipFill>
        <p:spPr>
          <a:prstGeom prst="rect">
            <a:avLst/>
          </a:prstGeom>
        </p:spPr>
      </p:pic>
      <p:sp>
        <p:nvSpPr>
          <p:cNvPr id="3" name="Text Placeholder 2">
            <a:extLst>
              <a:ext uri="{FF2B5EF4-FFF2-40B4-BE49-F238E27FC236}">
                <a16:creationId xmlns:a16="http://schemas.microsoft.com/office/drawing/2014/main" id="{7ADF3EB2-9C16-3C92-1726-E7D2167B62F4}"/>
              </a:ext>
            </a:extLst>
          </p:cNvPr>
          <p:cNvSpPr>
            <a:spLocks noGrp="1"/>
          </p:cNvSpPr>
          <p:nvPr>
            <p:ph type="body" sz="quarter" idx="11"/>
          </p:nvPr>
        </p:nvSpPr>
        <p:spPr/>
        <p:txBody>
          <a:bodyPr/>
          <a:lstStyle/>
          <a:p>
            <a:pPr algn="ctr"/>
            <a:r>
              <a:rPr lang="en-GB" dirty="0"/>
              <a:t>Thanks for listening</a:t>
            </a:r>
          </a:p>
        </p:txBody>
      </p:sp>
    </p:spTree>
    <p:extLst>
      <p:ext uri="{BB962C8B-B14F-4D97-AF65-F5344CB8AC3E}">
        <p14:creationId xmlns:p14="http://schemas.microsoft.com/office/powerpoint/2010/main" val="269261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2"/>
          </p:nvPr>
        </p:nvSpPr>
        <p:spPr>
          <a:xfrm>
            <a:off x="2138365" y="2909991"/>
            <a:ext cx="4867275" cy="1581151"/>
          </a:xfrm>
          <a:prstGeom prst="rect">
            <a:avLst/>
          </a:prstGeom>
        </p:spPr>
        <p:txBody>
          <a:bodyPr lIns="91440" tIns="45720" rIns="91440" bIns="45720" anchor="t"/>
          <a:lstStyle>
            <a:lvl1pPr marL="0" indent="0" algn="ctr">
              <a:buNone/>
              <a:defRPr baseline="0">
                <a:solidFill>
                  <a:schemeClr val="bg1"/>
                </a:solidFill>
                <a:latin typeface="Futura Book" pitchFamily="50" charset="0"/>
              </a:defRPr>
            </a:lvl1pPr>
          </a:lstStyle>
          <a:p>
            <a:r>
              <a:rPr lang="en-US" dirty="0">
                <a:latin typeface="+mn-lt"/>
                <a:cs typeface="Segoe UI"/>
              </a:rPr>
              <a:t>Non-matrimonial property post-Standish</a:t>
            </a:r>
          </a:p>
        </p:txBody>
      </p:sp>
    </p:spTree>
    <p:extLst>
      <p:ext uri="{BB962C8B-B14F-4D97-AF65-F5344CB8AC3E}">
        <p14:creationId xmlns:p14="http://schemas.microsoft.com/office/powerpoint/2010/main" val="24452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C9818-9748-9CE4-64FA-1BBFCFC134A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59B692D-5C0B-D6BD-5620-6E5F23D2ED2E}"/>
              </a:ext>
            </a:extLst>
          </p:cNvPr>
          <p:cNvPicPr>
            <a:picLocks noGrp="1" noChangeAspect="1"/>
          </p:cNvPicPr>
          <p:nvPr>
            <p:ph type="pic" sz="quarter" idx="10"/>
          </p:nvPr>
        </p:nvPicPr>
        <p:blipFill>
          <a:blip r:embed="rId2"/>
          <a:srcRect t="2452" b="2452"/>
          <a:stretch/>
        </p:blipFill>
        <p:spPr>
          <a:prstGeom prst="rect">
            <a:avLst/>
          </a:prstGeom>
        </p:spPr>
      </p:pic>
      <p:sp>
        <p:nvSpPr>
          <p:cNvPr id="3" name="Text Placeholder 2">
            <a:extLst>
              <a:ext uri="{FF2B5EF4-FFF2-40B4-BE49-F238E27FC236}">
                <a16:creationId xmlns:a16="http://schemas.microsoft.com/office/drawing/2014/main" id="{4C6BBBDD-7235-A99C-061E-BCCCE4D887AF}"/>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F7E64B5F-2900-53FF-5B00-426A070B391C}"/>
              </a:ext>
            </a:extLst>
          </p:cNvPr>
          <p:cNvSpPr>
            <a:spLocks noGrp="1"/>
          </p:cNvSpPr>
          <p:nvPr>
            <p:ph type="body" sz="quarter" idx="12"/>
          </p:nvPr>
        </p:nvSpPr>
        <p:spPr/>
        <p:txBody>
          <a:bodyPr/>
          <a:lstStyle/>
          <a:p>
            <a:r>
              <a:rPr lang="en-GB" dirty="0"/>
              <a:t>Round 3 – at the Supreme Court</a:t>
            </a:r>
          </a:p>
        </p:txBody>
      </p:sp>
    </p:spTree>
    <p:extLst>
      <p:ext uri="{BB962C8B-B14F-4D97-AF65-F5344CB8AC3E}">
        <p14:creationId xmlns:p14="http://schemas.microsoft.com/office/powerpoint/2010/main" val="29200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E26AAD-F16B-2D9E-4159-3811FC8815BC}"/>
              </a:ext>
            </a:extLst>
          </p:cNvPr>
          <p:cNvSpPr>
            <a:spLocks noGrp="1"/>
          </p:cNvSpPr>
          <p:nvPr>
            <p:ph type="body" sz="quarter" idx="10"/>
          </p:nvPr>
        </p:nvSpPr>
        <p:spPr>
          <a:xfrm>
            <a:off x="801278" y="1894788"/>
            <a:ext cx="7588578" cy="3996965"/>
          </a:xfrm>
        </p:spPr>
        <p:txBody>
          <a:bodyPr/>
          <a:lstStyle/>
          <a:p>
            <a:r>
              <a:rPr lang="en-GB" dirty="0"/>
              <a:t>Several ‘guiding principles’ in how Courts achieve a fair outcome:</a:t>
            </a:r>
          </a:p>
          <a:p>
            <a:endParaRPr lang="en-GB" dirty="0"/>
          </a:p>
          <a:p>
            <a:pPr marL="342900" indent="-342900">
              <a:buFont typeface="Arial" panose="020B0604020202020204" pitchFamily="34" charset="0"/>
              <a:buChar char="•"/>
            </a:pPr>
            <a:r>
              <a:rPr lang="en-GB" b="1" dirty="0"/>
              <a:t>Needs</a:t>
            </a:r>
            <a:r>
              <a:rPr lang="en-GB" dirty="0"/>
              <a:t> principle – where possible and fair parties’ needs should be met</a:t>
            </a:r>
          </a:p>
          <a:p>
            <a:pPr marL="342900" indent="-342900">
              <a:buFont typeface="Arial" panose="020B0604020202020204" pitchFamily="34" charset="0"/>
              <a:buChar char="•"/>
            </a:pPr>
            <a:r>
              <a:rPr lang="en-GB" b="1" dirty="0"/>
              <a:t>Compensation</a:t>
            </a:r>
            <a:r>
              <a:rPr lang="en-GB" dirty="0"/>
              <a:t> principle – spouse who has given up valuable opportunities by marrying should be compensated</a:t>
            </a:r>
          </a:p>
          <a:p>
            <a:pPr marL="342900" indent="-342900">
              <a:buFont typeface="Arial" panose="020B0604020202020204" pitchFamily="34" charset="0"/>
              <a:buChar char="•"/>
            </a:pPr>
            <a:r>
              <a:rPr lang="en-GB" b="1" dirty="0"/>
              <a:t>Sharing</a:t>
            </a:r>
            <a:r>
              <a:rPr lang="en-GB" dirty="0"/>
              <a:t> principle – matrimonial assets should be shared (usually) equally</a:t>
            </a:r>
          </a:p>
          <a:p>
            <a:pPr marL="342900" indent="-342900">
              <a:buFont typeface="Arial" panose="020B0604020202020204" pitchFamily="34" charset="0"/>
              <a:buChar char="•"/>
            </a:pPr>
            <a:r>
              <a:rPr lang="en-GB" b="1" dirty="0"/>
              <a:t>Non-discrimination</a:t>
            </a:r>
            <a:r>
              <a:rPr lang="en-GB" dirty="0"/>
              <a:t> principle – bread-winner not favoured</a:t>
            </a:r>
          </a:p>
          <a:p>
            <a:endParaRPr lang="en-GB" dirty="0"/>
          </a:p>
        </p:txBody>
      </p:sp>
      <p:sp>
        <p:nvSpPr>
          <p:cNvPr id="7" name="Text Placeholder 6">
            <a:extLst>
              <a:ext uri="{FF2B5EF4-FFF2-40B4-BE49-F238E27FC236}">
                <a16:creationId xmlns:a16="http://schemas.microsoft.com/office/drawing/2014/main" id="{42903732-1A6A-283E-8AE8-DE489F26CE74}"/>
              </a:ext>
            </a:extLst>
          </p:cNvPr>
          <p:cNvSpPr>
            <a:spLocks noGrp="1"/>
          </p:cNvSpPr>
          <p:nvPr>
            <p:ph type="body" sz="quarter" idx="12"/>
          </p:nvPr>
        </p:nvSpPr>
        <p:spPr/>
        <p:txBody>
          <a:bodyPr/>
          <a:lstStyle/>
          <a:p>
            <a:r>
              <a:rPr lang="en-GB" dirty="0"/>
              <a:t>Standish v Standish [2025] UKSC 26</a:t>
            </a:r>
          </a:p>
          <a:p>
            <a:endParaRPr lang="en-GB" dirty="0"/>
          </a:p>
        </p:txBody>
      </p:sp>
    </p:spTree>
    <p:extLst>
      <p:ext uri="{BB962C8B-B14F-4D97-AF65-F5344CB8AC3E}">
        <p14:creationId xmlns:p14="http://schemas.microsoft.com/office/powerpoint/2010/main" val="147876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4B0013-E4D5-E1C8-86FC-91CD9B25A89C}"/>
              </a:ext>
            </a:extLst>
          </p:cNvPr>
          <p:cNvSpPr>
            <a:spLocks noGrp="1"/>
          </p:cNvSpPr>
          <p:nvPr>
            <p:ph type="body" sz="quarter" idx="10"/>
          </p:nvPr>
        </p:nvSpPr>
        <p:spPr/>
        <p:txBody>
          <a:bodyPr/>
          <a:lstStyle/>
          <a:p>
            <a:r>
              <a:rPr lang="en-GB" b="1" dirty="0"/>
              <a:t>Courts will distinguish between</a:t>
            </a:r>
            <a:r>
              <a:rPr lang="en-GB" dirty="0"/>
              <a:t>:</a:t>
            </a:r>
          </a:p>
          <a:p>
            <a:r>
              <a:rPr lang="en-GB" dirty="0"/>
              <a:t>O Assets owned by a party already prior to marriage, or by inheritance/gift during the marriage – non-matrimonial property, and</a:t>
            </a:r>
          </a:p>
          <a:p>
            <a:r>
              <a:rPr lang="en-GB" dirty="0"/>
              <a:t>O Assets earned/gained during course of, and as a result of, the marriage – matrimonial property.</a:t>
            </a:r>
          </a:p>
          <a:p>
            <a:r>
              <a:rPr lang="en-GB" dirty="0"/>
              <a:t>• </a:t>
            </a:r>
            <a:r>
              <a:rPr lang="en-GB" b="1" dirty="0"/>
              <a:t>Matrimonial property </a:t>
            </a:r>
            <a:r>
              <a:rPr lang="en-GB" dirty="0"/>
              <a:t>is subject to the ‘sharing principle’ with starting point of equal sharing. </a:t>
            </a:r>
          </a:p>
          <a:p>
            <a:r>
              <a:rPr lang="en-GB" dirty="0"/>
              <a:t>• </a:t>
            </a:r>
            <a:r>
              <a:rPr lang="en-GB" b="1" dirty="0"/>
              <a:t>Non-matrimonial property </a:t>
            </a:r>
            <a:r>
              <a:rPr lang="en-GB" dirty="0"/>
              <a:t>is not subject to the ‘sharing principle’.</a:t>
            </a:r>
          </a:p>
          <a:p>
            <a:r>
              <a:rPr lang="en-GB" dirty="0"/>
              <a:t>• However, non-matrimonial property can become matrimonial property during the marriage [called ‘</a:t>
            </a:r>
            <a:r>
              <a:rPr lang="en-GB" b="1" dirty="0" err="1"/>
              <a:t>matrimonialisation</a:t>
            </a:r>
            <a:r>
              <a:rPr lang="en-GB" dirty="0"/>
              <a:t>’].</a:t>
            </a:r>
          </a:p>
          <a:p>
            <a:endParaRPr lang="en-GB" dirty="0"/>
          </a:p>
        </p:txBody>
      </p:sp>
      <p:sp>
        <p:nvSpPr>
          <p:cNvPr id="6" name="Text Placeholder 5">
            <a:extLst>
              <a:ext uri="{FF2B5EF4-FFF2-40B4-BE49-F238E27FC236}">
                <a16:creationId xmlns:a16="http://schemas.microsoft.com/office/drawing/2014/main" id="{97FCD1A1-2144-B9CE-8FAE-61F7EA976301}"/>
              </a:ext>
            </a:extLst>
          </p:cNvPr>
          <p:cNvSpPr>
            <a:spLocks noGrp="1"/>
          </p:cNvSpPr>
          <p:nvPr>
            <p:ph type="body" sz="quarter" idx="12"/>
          </p:nvPr>
        </p:nvSpPr>
        <p:spPr/>
        <p:txBody>
          <a:bodyPr/>
          <a:lstStyle/>
          <a:p>
            <a:r>
              <a:rPr lang="en-GB" dirty="0"/>
              <a:t>Standish v Standish [2025] UKSC 26</a:t>
            </a:r>
          </a:p>
          <a:p>
            <a:endParaRPr lang="en-GB" dirty="0"/>
          </a:p>
        </p:txBody>
      </p:sp>
    </p:spTree>
    <p:extLst>
      <p:ext uri="{BB962C8B-B14F-4D97-AF65-F5344CB8AC3E}">
        <p14:creationId xmlns:p14="http://schemas.microsoft.com/office/powerpoint/2010/main" val="126305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3ED07-27FC-3CF9-C232-7580412C34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6393E6D-2911-F031-4F82-1896957B17D9}"/>
              </a:ext>
            </a:extLst>
          </p:cNvPr>
          <p:cNvSpPr>
            <a:spLocks noGrp="1"/>
          </p:cNvSpPr>
          <p:nvPr>
            <p:ph type="body" sz="quarter" idx="10"/>
          </p:nvPr>
        </p:nvSpPr>
        <p:spPr/>
        <p:txBody>
          <a:bodyPr/>
          <a:lstStyle/>
          <a:p>
            <a:r>
              <a:rPr lang="en-GB" dirty="0"/>
              <a:t>1. There is a conceptual distinction between matrimonial and non-matrimonial property. </a:t>
            </a:r>
            <a:r>
              <a:rPr lang="en-GB" b="1" dirty="0"/>
              <a:t>In general terms, this distinction turns on the source of the assets</a:t>
            </a:r>
            <a:r>
              <a:rPr lang="en-GB" dirty="0"/>
              <a:t>. Non-matrimonial property is typically pre-marital property brought into the marriage by one of the parties or property acquired by one of the parties by external inheritance or gift. In contrast, matrimonial property is property that comprises the fruits of the marriage partnership or reflects the marriage partnership or is the product of the parties' common endeavour.</a:t>
            </a:r>
          </a:p>
          <a:p>
            <a:endParaRPr lang="en-GB" dirty="0"/>
          </a:p>
          <a:p>
            <a:r>
              <a:rPr lang="en-GB" dirty="0"/>
              <a:t>2. </a:t>
            </a:r>
            <a:r>
              <a:rPr lang="en-GB" b="1" dirty="0"/>
              <a:t>The sharing principle only applies to matrimonial property and does not apply to non-matrimonial property </a:t>
            </a:r>
            <a:r>
              <a:rPr lang="en-GB" dirty="0"/>
              <a:t>(although non-matrimonial property can be subject to the principles of needs and compensation).</a:t>
            </a:r>
          </a:p>
          <a:p>
            <a:endParaRPr lang="en-GB" dirty="0"/>
          </a:p>
        </p:txBody>
      </p:sp>
      <p:sp>
        <p:nvSpPr>
          <p:cNvPr id="6" name="Text Placeholder 5">
            <a:extLst>
              <a:ext uri="{FF2B5EF4-FFF2-40B4-BE49-F238E27FC236}">
                <a16:creationId xmlns:a16="http://schemas.microsoft.com/office/drawing/2014/main" id="{0D907F2C-A4E1-EA62-C61C-BDA9F114275A}"/>
              </a:ext>
            </a:extLst>
          </p:cNvPr>
          <p:cNvSpPr>
            <a:spLocks noGrp="1"/>
          </p:cNvSpPr>
          <p:nvPr>
            <p:ph type="body" sz="quarter" idx="12"/>
          </p:nvPr>
        </p:nvSpPr>
        <p:spPr/>
        <p:txBody>
          <a:bodyPr/>
          <a:lstStyle/>
          <a:p>
            <a:r>
              <a:rPr lang="en-GB" dirty="0"/>
              <a:t>Standish v Standish [2025] UKSC 26</a:t>
            </a:r>
          </a:p>
          <a:p>
            <a:endParaRPr lang="en-GB" dirty="0"/>
          </a:p>
        </p:txBody>
      </p:sp>
    </p:spTree>
    <p:extLst>
      <p:ext uri="{BB962C8B-B14F-4D97-AF65-F5344CB8AC3E}">
        <p14:creationId xmlns:p14="http://schemas.microsoft.com/office/powerpoint/2010/main" val="342605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2023-F0DD-3848-F084-09E308A734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34C5E0-0D9C-35BB-B6C8-DA8436868791}"/>
              </a:ext>
            </a:extLst>
          </p:cNvPr>
          <p:cNvSpPr>
            <a:spLocks noGrp="1"/>
          </p:cNvSpPr>
          <p:nvPr>
            <p:ph type="body" sz="quarter" idx="10"/>
          </p:nvPr>
        </p:nvSpPr>
        <p:spPr/>
        <p:txBody>
          <a:bodyPr/>
          <a:lstStyle/>
          <a:p>
            <a:r>
              <a:rPr lang="en-GB" dirty="0"/>
              <a:t>3. The sharing of the </a:t>
            </a:r>
            <a:r>
              <a:rPr lang="en-GB" b="1" dirty="0"/>
              <a:t>matrimonial property </a:t>
            </a:r>
            <a:r>
              <a:rPr lang="en-GB" dirty="0"/>
              <a:t>should normally be on an equal basis. Although there can be justified departures from that, </a:t>
            </a:r>
            <a:r>
              <a:rPr lang="en-GB" b="1" dirty="0"/>
              <a:t>equal sharing is the appropriate and principled starting position</a:t>
            </a:r>
            <a:r>
              <a:rPr lang="en-GB" dirty="0"/>
              <a:t>. </a:t>
            </a:r>
          </a:p>
          <a:p>
            <a:r>
              <a:rPr lang="en-GB" dirty="0"/>
              <a:t>4. What starts as non-matrimonial property may become matrimonial property. This process of ‘</a:t>
            </a:r>
            <a:r>
              <a:rPr lang="en-GB" dirty="0" err="1"/>
              <a:t>matrimonialisation</a:t>
            </a:r>
            <a:r>
              <a:rPr lang="en-GB" dirty="0"/>
              <a:t>’ rests on the parties, over time, treating the asset as shared. As per Peter Duckworth: “</a:t>
            </a:r>
            <a:r>
              <a:rPr lang="en-GB" b="1" dirty="0"/>
              <a:t>matrimonial property is not something that is predetermined at the outset of a marriage, but is governed by the parties' intentions and how they treat the relevant asset over a period of time</a:t>
            </a:r>
            <a:r>
              <a:rPr lang="en-GB" dirty="0"/>
              <a:t>. Thus, where a party has demonstrated an intention to use an inheritance for the benefit of the family, by translating it into actual use and enjoyment, the parties have elected to treat it as matrimonial property, even if its origin was from outside the marriage ”</a:t>
            </a:r>
          </a:p>
          <a:p>
            <a:endParaRPr lang="en-GB" dirty="0"/>
          </a:p>
        </p:txBody>
      </p:sp>
      <p:sp>
        <p:nvSpPr>
          <p:cNvPr id="6" name="Text Placeholder 5">
            <a:extLst>
              <a:ext uri="{FF2B5EF4-FFF2-40B4-BE49-F238E27FC236}">
                <a16:creationId xmlns:a16="http://schemas.microsoft.com/office/drawing/2014/main" id="{843B559A-B4A1-53D2-0AFE-0A9DE494C1F7}"/>
              </a:ext>
            </a:extLst>
          </p:cNvPr>
          <p:cNvSpPr>
            <a:spLocks noGrp="1"/>
          </p:cNvSpPr>
          <p:nvPr>
            <p:ph type="body" sz="quarter" idx="12"/>
          </p:nvPr>
        </p:nvSpPr>
        <p:spPr/>
        <p:txBody>
          <a:bodyPr/>
          <a:lstStyle/>
          <a:p>
            <a:r>
              <a:rPr lang="en-GB" dirty="0"/>
              <a:t>Standish v Standish [2025] UKSC 26</a:t>
            </a:r>
          </a:p>
          <a:p>
            <a:endParaRPr lang="en-GB" dirty="0"/>
          </a:p>
        </p:txBody>
      </p:sp>
    </p:spTree>
    <p:extLst>
      <p:ext uri="{BB962C8B-B14F-4D97-AF65-F5344CB8AC3E}">
        <p14:creationId xmlns:p14="http://schemas.microsoft.com/office/powerpoint/2010/main" val="363919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9CE9D-97AD-0929-BB75-BC66CE87A5A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94467A5-1239-73AF-3A69-7F4D47943182}"/>
              </a:ext>
            </a:extLst>
          </p:cNvPr>
          <p:cNvSpPr>
            <a:spLocks noGrp="1"/>
          </p:cNvSpPr>
          <p:nvPr>
            <p:ph type="body" sz="quarter" idx="10"/>
          </p:nvPr>
        </p:nvSpPr>
        <p:spPr/>
        <p:txBody>
          <a:bodyPr/>
          <a:lstStyle/>
          <a:p>
            <a:r>
              <a:rPr lang="en-GB" dirty="0"/>
              <a:t>5. In relation to a </a:t>
            </a:r>
            <a:r>
              <a:rPr lang="en-GB" b="1" dirty="0"/>
              <a:t>scheme designed to save tax</a:t>
            </a:r>
            <a:r>
              <a:rPr lang="en-GB" dirty="0"/>
              <a:t>, under which one spouse transfers an asset to the other spouse, the </a:t>
            </a:r>
            <a:r>
              <a:rPr lang="en-GB" b="1" dirty="0"/>
              <a:t>parties' dealings with the asset</a:t>
            </a:r>
            <a:r>
              <a:rPr lang="en-GB" dirty="0"/>
              <a:t>, irrespective of the time period involved, </a:t>
            </a:r>
            <a:r>
              <a:rPr lang="en-GB" b="1" dirty="0"/>
              <a:t>do not normally show that the asset is being treated as shared between them</a:t>
            </a:r>
            <a:r>
              <a:rPr lang="en-GB" dirty="0"/>
              <a:t>. Rather the intention is simply to save tax.</a:t>
            </a:r>
          </a:p>
          <a:p>
            <a:endParaRPr lang="en-GB" dirty="0"/>
          </a:p>
          <a:p>
            <a:endParaRPr lang="en-GB" dirty="0"/>
          </a:p>
          <a:p>
            <a:r>
              <a:rPr lang="en-GB" dirty="0"/>
              <a:t>Conclusion: </a:t>
            </a:r>
            <a:r>
              <a:rPr lang="en-GB" b="1" dirty="0"/>
              <a:t>‘</a:t>
            </a:r>
            <a:r>
              <a:rPr lang="en-GB" b="1" dirty="0" err="1"/>
              <a:t>Matrimonialisation</a:t>
            </a:r>
            <a:r>
              <a:rPr lang="en-GB" b="1" dirty="0"/>
              <a:t>’ is a helpful concept</a:t>
            </a:r>
            <a:r>
              <a:rPr lang="en-GB" dirty="0"/>
              <a:t>:</a:t>
            </a:r>
          </a:p>
          <a:p>
            <a:endParaRPr lang="en-GB" dirty="0"/>
          </a:p>
          <a:p>
            <a:r>
              <a:rPr lang="en-GB" dirty="0"/>
              <a:t>“</a:t>
            </a:r>
            <a:r>
              <a:rPr lang="en-GB" i="1" dirty="0"/>
              <a:t>There is no good reason to treat </a:t>
            </a:r>
            <a:r>
              <a:rPr lang="en-GB" i="1" dirty="0" err="1"/>
              <a:t>matrimonialisation</a:t>
            </a:r>
            <a:r>
              <a:rPr lang="en-GB" i="1" dirty="0"/>
              <a:t> as a narrow concept. It is neither narrow nor wide</a:t>
            </a:r>
            <a:r>
              <a:rPr lang="en-GB" dirty="0"/>
              <a:t>.”</a:t>
            </a:r>
          </a:p>
          <a:p>
            <a:endParaRPr lang="en-GB" dirty="0"/>
          </a:p>
        </p:txBody>
      </p:sp>
      <p:sp>
        <p:nvSpPr>
          <p:cNvPr id="6" name="Text Placeholder 5">
            <a:extLst>
              <a:ext uri="{FF2B5EF4-FFF2-40B4-BE49-F238E27FC236}">
                <a16:creationId xmlns:a16="http://schemas.microsoft.com/office/drawing/2014/main" id="{A423556B-7673-E005-61B8-329EE34EF6BD}"/>
              </a:ext>
            </a:extLst>
          </p:cNvPr>
          <p:cNvSpPr>
            <a:spLocks noGrp="1"/>
          </p:cNvSpPr>
          <p:nvPr>
            <p:ph type="body" sz="quarter" idx="12"/>
          </p:nvPr>
        </p:nvSpPr>
        <p:spPr/>
        <p:txBody>
          <a:bodyPr/>
          <a:lstStyle/>
          <a:p>
            <a:r>
              <a:rPr lang="en-GB" dirty="0"/>
              <a:t>Standish v Standish [2025] UKSC 26</a:t>
            </a:r>
          </a:p>
          <a:p>
            <a:endParaRPr lang="en-GB" dirty="0"/>
          </a:p>
        </p:txBody>
      </p:sp>
    </p:spTree>
    <p:extLst>
      <p:ext uri="{BB962C8B-B14F-4D97-AF65-F5344CB8AC3E}">
        <p14:creationId xmlns:p14="http://schemas.microsoft.com/office/powerpoint/2010/main" val="21368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4AE51-DDA5-5948-D20F-BBDEEE0C118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7624EA-ABD8-473B-9D5E-114D80FF5A2C}"/>
              </a:ext>
            </a:extLst>
          </p:cNvPr>
          <p:cNvSpPr>
            <a:spLocks noGrp="1"/>
          </p:cNvSpPr>
          <p:nvPr>
            <p:ph type="body" sz="quarter" idx="10"/>
          </p:nvPr>
        </p:nvSpPr>
        <p:spPr/>
        <p:txBody>
          <a:bodyPr/>
          <a:lstStyle/>
          <a:p>
            <a:r>
              <a:rPr lang="en-GB" b="1" dirty="0"/>
              <a:t>Three common situations </a:t>
            </a:r>
            <a:r>
              <a:rPr lang="en-GB" dirty="0"/>
              <a:t>where ‘</a:t>
            </a:r>
            <a:r>
              <a:rPr lang="en-GB" dirty="0" err="1"/>
              <a:t>matrimonialisation</a:t>
            </a:r>
            <a:r>
              <a:rPr lang="en-GB" dirty="0"/>
              <a:t>’ is relevant:</a:t>
            </a:r>
          </a:p>
          <a:p>
            <a:r>
              <a:rPr lang="en-GB" dirty="0"/>
              <a:t>1. Over time matrimonial property of such value has been acquired as to diminish the significance of the initial contribution by one spouse of non-matrimonial property [pragmatic fairness – </a:t>
            </a:r>
            <a:r>
              <a:rPr lang="en-GB" b="1" dirty="0"/>
              <a:t>disproportionate to assess</a:t>
            </a:r>
            <a:r>
              <a:rPr lang="en-GB" dirty="0"/>
              <a:t>].</a:t>
            </a:r>
          </a:p>
          <a:p>
            <a:r>
              <a:rPr lang="en-GB" dirty="0"/>
              <a:t>2. Over time the non-matrimonial property initially contributed has been mixed with matrimonial property in circumstances in which the contributor may be said to have accepted that it should be treated as matrimonial property or in which, at any rate, the task of identifying its current value is too difficult [</a:t>
            </a:r>
            <a:r>
              <a:rPr lang="en-GB" b="1" dirty="0"/>
              <a:t>mingling</a:t>
            </a:r>
            <a:r>
              <a:rPr lang="en-GB" dirty="0"/>
              <a:t>].</a:t>
            </a:r>
          </a:p>
          <a:p>
            <a:r>
              <a:rPr lang="en-GB" dirty="0"/>
              <a:t>3. The contributor of non-matrimonial property has chosen to invest it in the purchase of a matrimonial home which, although vested in his or her sole name, has come over time to be treated by the parties as a central item of matrimonial property [</a:t>
            </a:r>
            <a:r>
              <a:rPr lang="en-GB" b="1" dirty="0"/>
              <a:t>special character</a:t>
            </a:r>
            <a:r>
              <a:rPr lang="en-GB" dirty="0"/>
              <a:t>].</a:t>
            </a:r>
          </a:p>
          <a:p>
            <a:endParaRPr lang="en-GB" dirty="0"/>
          </a:p>
        </p:txBody>
      </p:sp>
      <p:sp>
        <p:nvSpPr>
          <p:cNvPr id="6" name="Text Placeholder 5">
            <a:extLst>
              <a:ext uri="{FF2B5EF4-FFF2-40B4-BE49-F238E27FC236}">
                <a16:creationId xmlns:a16="http://schemas.microsoft.com/office/drawing/2014/main" id="{FB9E9157-3389-18B3-BE44-47FF11509F91}"/>
              </a:ext>
            </a:extLst>
          </p:cNvPr>
          <p:cNvSpPr>
            <a:spLocks noGrp="1"/>
          </p:cNvSpPr>
          <p:nvPr>
            <p:ph type="body" sz="quarter" idx="12"/>
          </p:nvPr>
        </p:nvSpPr>
        <p:spPr/>
        <p:txBody>
          <a:bodyPr/>
          <a:lstStyle/>
          <a:p>
            <a:r>
              <a:rPr lang="en-GB" dirty="0"/>
              <a:t>Standish v Standish [2025] UKSC 26</a:t>
            </a:r>
          </a:p>
          <a:p>
            <a:endParaRPr lang="en-GB" dirty="0"/>
          </a:p>
        </p:txBody>
      </p:sp>
    </p:spTree>
    <p:extLst>
      <p:ext uri="{BB962C8B-B14F-4D97-AF65-F5344CB8AC3E}">
        <p14:creationId xmlns:p14="http://schemas.microsoft.com/office/powerpoint/2010/main" val="3154265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F6759FB794284388BE40033B7D3BE4" ma:contentTypeVersion="18" ma:contentTypeDescription="Create a new document." ma:contentTypeScope="" ma:versionID="2a6874af88e54f25ee84256c58815a0a">
  <xsd:schema xmlns:xsd="http://www.w3.org/2001/XMLSchema" xmlns:xs="http://www.w3.org/2001/XMLSchema" xmlns:p="http://schemas.microsoft.com/office/2006/metadata/properties" xmlns:ns2="3c07bc07-8863-4209-a9d3-6a2618d3b59f" xmlns:ns3="02d86899-5d08-4896-96ee-a57dfb43ae64" xmlns:ns4="3ea9b7d5-4dff-455d-b271-1343c73bf8d0" targetNamespace="http://schemas.microsoft.com/office/2006/metadata/properties" ma:root="true" ma:fieldsID="99c707bb44bd0ee4cdc33c1ba850d82f" ns2:_="" ns3:_="" ns4:_="">
    <xsd:import namespace="3c07bc07-8863-4209-a9d3-6a2618d3b59f"/>
    <xsd:import namespace="02d86899-5d08-4896-96ee-a57dfb43ae64"/>
    <xsd:import namespace="3ea9b7d5-4dff-455d-b271-1343c73bf8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bc07-8863-4209-a9d3-6a2618d3b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a5a738-2272-4ee1-84a5-321e15345a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d86899-5d08-4896-96ee-a57dfb43ae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9b7d5-4dff-455d-b271-1343c73bf8d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7107ae7-4702-4ddf-a37b-bbded401ea50}" ma:internalName="TaxCatchAll" ma:showField="CatchAllData" ma:web="3ea9b7d5-4dff-455d-b271-1343c73bf8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07bc07-8863-4209-a9d3-6a2618d3b59f">
      <Terms xmlns="http://schemas.microsoft.com/office/infopath/2007/PartnerControls"/>
    </lcf76f155ced4ddcb4097134ff3c332f>
    <TaxCatchAll xmlns="3ea9b7d5-4dff-455d-b271-1343c73bf8d0" xsi:nil="true"/>
  </documentManagement>
</p:properties>
</file>

<file path=customXml/itemProps1.xml><?xml version="1.0" encoding="utf-8"?>
<ds:datastoreItem xmlns:ds="http://schemas.openxmlformats.org/officeDocument/2006/customXml" ds:itemID="{2D85DE06-111A-4B5A-B98F-FB74E7DDABF3}">
  <ds:schemaRefs>
    <ds:schemaRef ds:uri="http://schemas.microsoft.com/sharepoint/v3/contenttype/forms"/>
  </ds:schemaRefs>
</ds:datastoreItem>
</file>

<file path=customXml/itemProps2.xml><?xml version="1.0" encoding="utf-8"?>
<ds:datastoreItem xmlns:ds="http://schemas.openxmlformats.org/officeDocument/2006/customXml" ds:itemID="{E31D1B65-2B14-4059-B713-D803057F4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bc07-8863-4209-a9d3-6a2618d3b59f"/>
    <ds:schemaRef ds:uri="02d86899-5d08-4896-96ee-a57dfb43ae64"/>
    <ds:schemaRef ds:uri="3ea9b7d5-4dff-455d-b271-1343c73bf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98166A-B07D-4B50-BCAB-F62A31CA97D4}">
  <ds:schemaRefs>
    <ds:schemaRef ds:uri="http://schemas.microsoft.com/office/2006/metadata/properties"/>
    <ds:schemaRef ds:uri="http://schemas.microsoft.com/office/infopath/2007/PartnerControls"/>
    <ds:schemaRef ds:uri="3c07bc07-8863-4209-a9d3-6a2618d3b59f"/>
    <ds:schemaRef ds:uri="3ea9b7d5-4dff-455d-b271-1343c73bf8d0"/>
  </ds:schemaRefs>
</ds:datastoreItem>
</file>

<file path=docProps/app.xml><?xml version="1.0" encoding="utf-8"?>
<Properties xmlns="http://schemas.openxmlformats.org/officeDocument/2006/extended-properties" xmlns:vt="http://schemas.openxmlformats.org/officeDocument/2006/docPropsVTypes">
  <TotalTime>125</TotalTime>
  <Words>1050</Words>
  <Application>Microsoft Office PowerPoint</Application>
  <PresentationFormat>On-screen Show (4:3)</PresentationFormat>
  <Paragraphs>55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Futura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Thompson</dc:creator>
  <cp:lastModifiedBy>Ms Athis Schofield</cp:lastModifiedBy>
  <cp:revision>166</cp:revision>
  <cp:lastPrinted>2018-02-08T11:32:18Z</cp:lastPrinted>
  <dcterms:created xsi:type="dcterms:W3CDTF">2018-01-31T16:32:08Z</dcterms:created>
  <dcterms:modified xsi:type="dcterms:W3CDTF">2025-09-17T14:12:31Z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0x010100DBF6759FB794284388BE40033B7D3BE4</vt:lpwstr>
  </property>
  <property fmtid="{D5CDD505-2E9C-101B-9397-08002B2CF9AE}" pid="3" name="MediaServiceImageTags">
    <vt:lpwstr/>
  </property>
</Properties>
</file>