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93" autoAdjust="0"/>
    <p:restoredTop sz="94658"/>
  </p:normalViewPr>
  <p:slideViewPr>
    <p:cSldViewPr snapToGrid="0">
      <p:cViewPr varScale="1">
        <p:scale>
          <a:sx n="73" d="100"/>
          <a:sy n="73" d="100"/>
        </p:scale>
        <p:origin x="208" y="7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ie Lynch" userId="e4c45787526be357" providerId="LiveId" clId="{CD1D2047-4E93-CA41-9864-9302DAF64B7F}"/>
    <pc:docChg chg="undo custSel addSld delSld modSld">
      <pc:chgData name="Katie Lynch" userId="e4c45787526be357" providerId="LiveId" clId="{CD1D2047-4E93-CA41-9864-9302DAF64B7F}" dt="2025-09-24T15:29:09.933" v="1563" actId="114"/>
      <pc:docMkLst>
        <pc:docMk/>
      </pc:docMkLst>
      <pc:sldChg chg="modSp mod">
        <pc:chgData name="Katie Lynch" userId="e4c45787526be357" providerId="LiveId" clId="{CD1D2047-4E93-CA41-9864-9302DAF64B7F}" dt="2025-09-24T14:33:18.007" v="782" actId="20577"/>
        <pc:sldMkLst>
          <pc:docMk/>
          <pc:sldMk cId="3973959828" sldId="257"/>
        </pc:sldMkLst>
        <pc:spChg chg="mod">
          <ac:chgData name="Katie Lynch" userId="e4c45787526be357" providerId="LiveId" clId="{CD1D2047-4E93-CA41-9864-9302DAF64B7F}" dt="2025-09-24T14:13:08.944" v="9" actId="114"/>
          <ac:spMkLst>
            <pc:docMk/>
            <pc:sldMk cId="3973959828" sldId="257"/>
            <ac:spMk id="2" creationId="{6440AF7C-D2F2-576F-A85C-825425B8BB27}"/>
          </ac:spMkLst>
        </pc:spChg>
        <pc:spChg chg="mod">
          <ac:chgData name="Katie Lynch" userId="e4c45787526be357" providerId="LiveId" clId="{CD1D2047-4E93-CA41-9864-9302DAF64B7F}" dt="2025-09-24T14:33:18.007" v="782" actId="20577"/>
          <ac:spMkLst>
            <pc:docMk/>
            <pc:sldMk cId="3973959828" sldId="257"/>
            <ac:spMk id="3" creationId="{CE333AC4-374A-3D0C-2EFA-FBB3B0185B35}"/>
          </ac:spMkLst>
        </pc:spChg>
      </pc:sldChg>
      <pc:sldChg chg="modSp mod">
        <pc:chgData name="Katie Lynch" userId="e4c45787526be357" providerId="LiveId" clId="{CD1D2047-4E93-CA41-9864-9302DAF64B7F}" dt="2025-09-24T15:24:04.716" v="1190" actId="2711"/>
        <pc:sldMkLst>
          <pc:docMk/>
          <pc:sldMk cId="2352438628" sldId="258"/>
        </pc:sldMkLst>
        <pc:spChg chg="mod">
          <ac:chgData name="Katie Lynch" userId="e4c45787526be357" providerId="LiveId" clId="{CD1D2047-4E93-CA41-9864-9302DAF64B7F}" dt="2025-09-24T15:08:14.055" v="797" actId="20577"/>
          <ac:spMkLst>
            <pc:docMk/>
            <pc:sldMk cId="2352438628" sldId="258"/>
            <ac:spMk id="2" creationId="{E78839EA-032C-D63F-0665-ADD7741EFF52}"/>
          </ac:spMkLst>
        </pc:spChg>
        <pc:spChg chg="mod">
          <ac:chgData name="Katie Lynch" userId="e4c45787526be357" providerId="LiveId" clId="{CD1D2047-4E93-CA41-9864-9302DAF64B7F}" dt="2025-09-24T15:24:04.716" v="1190" actId="2711"/>
          <ac:spMkLst>
            <pc:docMk/>
            <pc:sldMk cId="2352438628" sldId="258"/>
            <ac:spMk id="3" creationId="{1C490476-98CF-592B-1880-EE7E3534B3FE}"/>
          </ac:spMkLst>
        </pc:spChg>
      </pc:sldChg>
      <pc:sldChg chg="modSp add mod">
        <pc:chgData name="Katie Lynch" userId="e4c45787526be357" providerId="LiveId" clId="{CD1D2047-4E93-CA41-9864-9302DAF64B7F}" dt="2025-09-24T15:24:14.640" v="1191" actId="2711"/>
        <pc:sldMkLst>
          <pc:docMk/>
          <pc:sldMk cId="300072559" sldId="259"/>
        </pc:sldMkLst>
        <pc:spChg chg="mod">
          <ac:chgData name="Katie Lynch" userId="e4c45787526be357" providerId="LiveId" clId="{CD1D2047-4E93-CA41-9864-9302DAF64B7F}" dt="2025-09-24T15:24:14.640" v="1191" actId="2711"/>
          <ac:spMkLst>
            <pc:docMk/>
            <pc:sldMk cId="300072559" sldId="259"/>
            <ac:spMk id="3" creationId="{6119104A-EB49-EF80-0E6F-EFBD4A05225D}"/>
          </ac:spMkLst>
        </pc:spChg>
      </pc:sldChg>
      <pc:sldChg chg="new del">
        <pc:chgData name="Katie Lynch" userId="e4c45787526be357" providerId="LiveId" clId="{CD1D2047-4E93-CA41-9864-9302DAF64B7F}" dt="2025-09-24T15:13:03.099" v="1131" actId="2696"/>
        <pc:sldMkLst>
          <pc:docMk/>
          <pc:sldMk cId="3435605717" sldId="259"/>
        </pc:sldMkLst>
      </pc:sldChg>
      <pc:sldChg chg="modSp add mod">
        <pc:chgData name="Katie Lynch" userId="e4c45787526be357" providerId="LiveId" clId="{CD1D2047-4E93-CA41-9864-9302DAF64B7F}" dt="2025-09-24T15:24:30.172" v="1192" actId="2711"/>
        <pc:sldMkLst>
          <pc:docMk/>
          <pc:sldMk cId="1111686365" sldId="260"/>
        </pc:sldMkLst>
        <pc:spChg chg="mod">
          <ac:chgData name="Katie Lynch" userId="e4c45787526be357" providerId="LiveId" clId="{CD1D2047-4E93-CA41-9864-9302DAF64B7F}" dt="2025-09-24T15:24:30.172" v="1192" actId="2711"/>
          <ac:spMkLst>
            <pc:docMk/>
            <pc:sldMk cId="1111686365" sldId="260"/>
            <ac:spMk id="3" creationId="{D9C1C970-5FF4-C9F6-A41B-C89175B3A540}"/>
          </ac:spMkLst>
        </pc:spChg>
      </pc:sldChg>
      <pc:sldChg chg="modSp add mod">
        <pc:chgData name="Katie Lynch" userId="e4c45787526be357" providerId="LiveId" clId="{CD1D2047-4E93-CA41-9864-9302DAF64B7F}" dt="2025-09-24T15:24:37.346" v="1193" actId="2711"/>
        <pc:sldMkLst>
          <pc:docMk/>
          <pc:sldMk cId="1286048580" sldId="261"/>
        </pc:sldMkLst>
        <pc:spChg chg="mod">
          <ac:chgData name="Katie Lynch" userId="e4c45787526be357" providerId="LiveId" clId="{CD1D2047-4E93-CA41-9864-9302DAF64B7F}" dt="2025-09-24T15:24:37.346" v="1193" actId="2711"/>
          <ac:spMkLst>
            <pc:docMk/>
            <pc:sldMk cId="1286048580" sldId="261"/>
            <ac:spMk id="3" creationId="{3DD4615C-CA40-659A-6F0B-781B0023317B}"/>
          </ac:spMkLst>
        </pc:spChg>
      </pc:sldChg>
      <pc:sldChg chg="new del">
        <pc:chgData name="Katie Lynch" userId="e4c45787526be357" providerId="LiveId" clId="{CD1D2047-4E93-CA41-9864-9302DAF64B7F}" dt="2025-09-24T15:21:45.915" v="1168" actId="680"/>
        <pc:sldMkLst>
          <pc:docMk/>
          <pc:sldMk cId="695577132" sldId="262"/>
        </pc:sldMkLst>
      </pc:sldChg>
      <pc:sldChg chg="modSp add mod">
        <pc:chgData name="Katie Lynch" userId="e4c45787526be357" providerId="LiveId" clId="{CD1D2047-4E93-CA41-9864-9302DAF64B7F}" dt="2025-09-24T15:24:50.054" v="1195" actId="2711"/>
        <pc:sldMkLst>
          <pc:docMk/>
          <pc:sldMk cId="3870925667" sldId="262"/>
        </pc:sldMkLst>
        <pc:spChg chg="mod">
          <ac:chgData name="Katie Lynch" userId="e4c45787526be357" providerId="LiveId" clId="{CD1D2047-4E93-CA41-9864-9302DAF64B7F}" dt="2025-09-24T15:24:50.054" v="1195" actId="2711"/>
          <ac:spMkLst>
            <pc:docMk/>
            <pc:sldMk cId="3870925667" sldId="262"/>
            <ac:spMk id="3" creationId="{7CFCBD67-E80F-2099-40D6-351B8DCD4DBF}"/>
          </ac:spMkLst>
        </pc:spChg>
      </pc:sldChg>
      <pc:sldChg chg="modSp add mod">
        <pc:chgData name="Katie Lynch" userId="e4c45787526be357" providerId="LiveId" clId="{CD1D2047-4E93-CA41-9864-9302DAF64B7F}" dt="2025-09-24T15:24:56.596" v="1196" actId="2711"/>
        <pc:sldMkLst>
          <pc:docMk/>
          <pc:sldMk cId="2318715881" sldId="263"/>
        </pc:sldMkLst>
        <pc:spChg chg="mod">
          <ac:chgData name="Katie Lynch" userId="e4c45787526be357" providerId="LiveId" clId="{CD1D2047-4E93-CA41-9864-9302DAF64B7F}" dt="2025-09-24T15:24:56.596" v="1196" actId="2711"/>
          <ac:spMkLst>
            <pc:docMk/>
            <pc:sldMk cId="2318715881" sldId="263"/>
            <ac:spMk id="3" creationId="{418BCF7B-47D7-4542-3F49-89FB884727E8}"/>
          </ac:spMkLst>
        </pc:spChg>
      </pc:sldChg>
      <pc:sldChg chg="new del">
        <pc:chgData name="Katie Lynch" userId="e4c45787526be357" providerId="LiveId" clId="{CD1D2047-4E93-CA41-9864-9302DAF64B7F}" dt="2025-09-24T15:23:19.468" v="1185" actId="2696"/>
        <pc:sldMkLst>
          <pc:docMk/>
          <pc:sldMk cId="3738935854" sldId="264"/>
        </pc:sldMkLst>
      </pc:sldChg>
      <pc:sldChg chg="modSp add mod">
        <pc:chgData name="Katie Lynch" userId="e4c45787526be357" providerId="LiveId" clId="{CD1D2047-4E93-CA41-9864-9302DAF64B7F}" dt="2025-09-24T15:25:19.070" v="1202" actId="113"/>
        <pc:sldMkLst>
          <pc:docMk/>
          <pc:sldMk cId="3904053550" sldId="264"/>
        </pc:sldMkLst>
        <pc:spChg chg="mod">
          <ac:chgData name="Katie Lynch" userId="e4c45787526be357" providerId="LiveId" clId="{CD1D2047-4E93-CA41-9864-9302DAF64B7F}" dt="2025-09-24T15:25:19.070" v="1202" actId="113"/>
          <ac:spMkLst>
            <pc:docMk/>
            <pc:sldMk cId="3904053550" sldId="264"/>
            <ac:spMk id="3" creationId="{05862643-3B73-CC67-B136-DDCB5A92394E}"/>
          </ac:spMkLst>
        </pc:spChg>
      </pc:sldChg>
      <pc:sldChg chg="modSp add mod">
        <pc:chgData name="Katie Lynch" userId="e4c45787526be357" providerId="LiveId" clId="{CD1D2047-4E93-CA41-9864-9302DAF64B7F}" dt="2025-09-24T15:28:06.495" v="1485" actId="2711"/>
        <pc:sldMkLst>
          <pc:docMk/>
          <pc:sldMk cId="3115207348" sldId="265"/>
        </pc:sldMkLst>
        <pc:spChg chg="mod">
          <ac:chgData name="Katie Lynch" userId="e4c45787526be357" providerId="LiveId" clId="{CD1D2047-4E93-CA41-9864-9302DAF64B7F}" dt="2025-09-24T15:28:06.495" v="1485" actId="2711"/>
          <ac:spMkLst>
            <pc:docMk/>
            <pc:sldMk cId="3115207348" sldId="265"/>
            <ac:spMk id="3" creationId="{E940B1C8-EC79-70D9-1324-0899C3C65C56}"/>
          </ac:spMkLst>
        </pc:spChg>
      </pc:sldChg>
      <pc:sldChg chg="modSp add mod">
        <pc:chgData name="Katie Lynch" userId="e4c45787526be357" providerId="LiveId" clId="{CD1D2047-4E93-CA41-9864-9302DAF64B7F}" dt="2025-09-24T15:29:09.933" v="1563" actId="114"/>
        <pc:sldMkLst>
          <pc:docMk/>
          <pc:sldMk cId="58284636" sldId="266"/>
        </pc:sldMkLst>
        <pc:spChg chg="mod">
          <ac:chgData name="Katie Lynch" userId="e4c45787526be357" providerId="LiveId" clId="{CD1D2047-4E93-CA41-9864-9302DAF64B7F}" dt="2025-09-24T15:29:09.933" v="1563" actId="114"/>
          <ac:spMkLst>
            <pc:docMk/>
            <pc:sldMk cId="58284636" sldId="266"/>
            <ac:spMk id="3" creationId="{45866AAD-DD99-1E18-7229-7745109ED79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3D56F-89C5-EE79-961C-73900F87E7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B775364-4A87-BE24-2C4A-54D60C0DB8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F5EF6AF-2B5E-AAF0-A2CE-DA2E12EEAB4E}"/>
              </a:ext>
            </a:extLst>
          </p:cNvPr>
          <p:cNvSpPr>
            <a:spLocks noGrp="1"/>
          </p:cNvSpPr>
          <p:nvPr>
            <p:ph type="dt" sz="half" idx="10"/>
          </p:nvPr>
        </p:nvSpPr>
        <p:spPr/>
        <p:txBody>
          <a:bodyPr/>
          <a:lstStyle/>
          <a:p>
            <a:fld id="{E7FF6A9B-952C-41F7-9711-E58A0A721D63}" type="datetimeFigureOut">
              <a:rPr lang="en-GB" smtClean="0"/>
              <a:t>24/09/2025</a:t>
            </a:fld>
            <a:endParaRPr lang="en-GB"/>
          </a:p>
        </p:txBody>
      </p:sp>
      <p:sp>
        <p:nvSpPr>
          <p:cNvPr id="5" name="Footer Placeholder 4">
            <a:extLst>
              <a:ext uri="{FF2B5EF4-FFF2-40B4-BE49-F238E27FC236}">
                <a16:creationId xmlns:a16="http://schemas.microsoft.com/office/drawing/2014/main" id="{F81661B3-3869-FDF2-B046-9AF8B8C477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DFF342-1E23-2B56-3678-88F8B01E637F}"/>
              </a:ext>
            </a:extLst>
          </p:cNvPr>
          <p:cNvSpPr>
            <a:spLocks noGrp="1"/>
          </p:cNvSpPr>
          <p:nvPr>
            <p:ph type="sldNum" sz="quarter" idx="12"/>
          </p:nvPr>
        </p:nvSpPr>
        <p:spPr/>
        <p:txBody>
          <a:bodyPr/>
          <a:lstStyle/>
          <a:p>
            <a:fld id="{5FB1A76C-0CC2-4ECB-8117-63B3D9F8CC30}" type="slidenum">
              <a:rPr lang="en-GB" smtClean="0"/>
              <a:t>‹#›</a:t>
            </a:fld>
            <a:endParaRPr lang="en-GB"/>
          </a:p>
        </p:txBody>
      </p:sp>
    </p:spTree>
    <p:extLst>
      <p:ext uri="{BB962C8B-B14F-4D97-AF65-F5344CB8AC3E}">
        <p14:creationId xmlns:p14="http://schemas.microsoft.com/office/powerpoint/2010/main" val="2995874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307C-BCDF-04D4-E3AD-B0DC48971B1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FA40A3-0FFF-C8CC-68ED-3BF5CCFC96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6BD78C-435C-A70B-0389-EF9842206C17}"/>
              </a:ext>
            </a:extLst>
          </p:cNvPr>
          <p:cNvSpPr>
            <a:spLocks noGrp="1"/>
          </p:cNvSpPr>
          <p:nvPr>
            <p:ph type="dt" sz="half" idx="10"/>
          </p:nvPr>
        </p:nvSpPr>
        <p:spPr/>
        <p:txBody>
          <a:bodyPr/>
          <a:lstStyle/>
          <a:p>
            <a:fld id="{E7FF6A9B-952C-41F7-9711-E58A0A721D63}" type="datetimeFigureOut">
              <a:rPr lang="en-GB" smtClean="0"/>
              <a:t>24/09/2025</a:t>
            </a:fld>
            <a:endParaRPr lang="en-GB"/>
          </a:p>
        </p:txBody>
      </p:sp>
      <p:sp>
        <p:nvSpPr>
          <p:cNvPr id="5" name="Footer Placeholder 4">
            <a:extLst>
              <a:ext uri="{FF2B5EF4-FFF2-40B4-BE49-F238E27FC236}">
                <a16:creationId xmlns:a16="http://schemas.microsoft.com/office/drawing/2014/main" id="{F6D05498-C210-1A36-0868-75F1056FAA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1574F5-3EBF-F08C-7730-749FBA029B45}"/>
              </a:ext>
            </a:extLst>
          </p:cNvPr>
          <p:cNvSpPr>
            <a:spLocks noGrp="1"/>
          </p:cNvSpPr>
          <p:nvPr>
            <p:ph type="sldNum" sz="quarter" idx="12"/>
          </p:nvPr>
        </p:nvSpPr>
        <p:spPr/>
        <p:txBody>
          <a:bodyPr/>
          <a:lstStyle/>
          <a:p>
            <a:fld id="{5FB1A76C-0CC2-4ECB-8117-63B3D9F8CC30}" type="slidenum">
              <a:rPr lang="en-GB" smtClean="0"/>
              <a:t>‹#›</a:t>
            </a:fld>
            <a:endParaRPr lang="en-GB"/>
          </a:p>
        </p:txBody>
      </p:sp>
    </p:spTree>
    <p:extLst>
      <p:ext uri="{BB962C8B-B14F-4D97-AF65-F5344CB8AC3E}">
        <p14:creationId xmlns:p14="http://schemas.microsoft.com/office/powerpoint/2010/main" val="2318416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8AC86D-3CC4-05B2-506B-02F6F5A1E01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DEC36B-ED29-3212-19DB-7DBFE0CF64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120DBF-26A1-8DD9-8532-3FE16FF4F8B5}"/>
              </a:ext>
            </a:extLst>
          </p:cNvPr>
          <p:cNvSpPr>
            <a:spLocks noGrp="1"/>
          </p:cNvSpPr>
          <p:nvPr>
            <p:ph type="dt" sz="half" idx="10"/>
          </p:nvPr>
        </p:nvSpPr>
        <p:spPr/>
        <p:txBody>
          <a:bodyPr/>
          <a:lstStyle/>
          <a:p>
            <a:fld id="{E7FF6A9B-952C-41F7-9711-E58A0A721D63}" type="datetimeFigureOut">
              <a:rPr lang="en-GB" smtClean="0"/>
              <a:t>24/09/2025</a:t>
            </a:fld>
            <a:endParaRPr lang="en-GB"/>
          </a:p>
        </p:txBody>
      </p:sp>
      <p:sp>
        <p:nvSpPr>
          <p:cNvPr id="5" name="Footer Placeholder 4">
            <a:extLst>
              <a:ext uri="{FF2B5EF4-FFF2-40B4-BE49-F238E27FC236}">
                <a16:creationId xmlns:a16="http://schemas.microsoft.com/office/drawing/2014/main" id="{8FBC8998-614C-2D15-484F-84FEB77211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DE0F17-6A88-9A8E-EBC2-4FF4763AF281}"/>
              </a:ext>
            </a:extLst>
          </p:cNvPr>
          <p:cNvSpPr>
            <a:spLocks noGrp="1"/>
          </p:cNvSpPr>
          <p:nvPr>
            <p:ph type="sldNum" sz="quarter" idx="12"/>
          </p:nvPr>
        </p:nvSpPr>
        <p:spPr/>
        <p:txBody>
          <a:bodyPr/>
          <a:lstStyle/>
          <a:p>
            <a:fld id="{5FB1A76C-0CC2-4ECB-8117-63B3D9F8CC30}" type="slidenum">
              <a:rPr lang="en-GB" smtClean="0"/>
              <a:t>‹#›</a:t>
            </a:fld>
            <a:endParaRPr lang="en-GB"/>
          </a:p>
        </p:txBody>
      </p:sp>
    </p:spTree>
    <p:extLst>
      <p:ext uri="{BB962C8B-B14F-4D97-AF65-F5344CB8AC3E}">
        <p14:creationId xmlns:p14="http://schemas.microsoft.com/office/powerpoint/2010/main" val="2989607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286BC-3129-71BA-2E1F-CA862B08BFF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F500205-14DA-95B0-20AB-E2B99E255F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95106A-B2E1-69D1-0ECD-CAE6490056DC}"/>
              </a:ext>
            </a:extLst>
          </p:cNvPr>
          <p:cNvSpPr>
            <a:spLocks noGrp="1"/>
          </p:cNvSpPr>
          <p:nvPr>
            <p:ph type="dt" sz="half" idx="10"/>
          </p:nvPr>
        </p:nvSpPr>
        <p:spPr/>
        <p:txBody>
          <a:bodyPr/>
          <a:lstStyle/>
          <a:p>
            <a:fld id="{E7FF6A9B-952C-41F7-9711-E58A0A721D63}" type="datetimeFigureOut">
              <a:rPr lang="en-GB" smtClean="0"/>
              <a:t>24/09/2025</a:t>
            </a:fld>
            <a:endParaRPr lang="en-GB"/>
          </a:p>
        </p:txBody>
      </p:sp>
      <p:sp>
        <p:nvSpPr>
          <p:cNvPr id="5" name="Footer Placeholder 4">
            <a:extLst>
              <a:ext uri="{FF2B5EF4-FFF2-40B4-BE49-F238E27FC236}">
                <a16:creationId xmlns:a16="http://schemas.microsoft.com/office/drawing/2014/main" id="{FBA9E62E-7074-F57C-75B1-2F76F53683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906AA9-B8B5-EA5C-BE96-C9369B0A9A42}"/>
              </a:ext>
            </a:extLst>
          </p:cNvPr>
          <p:cNvSpPr>
            <a:spLocks noGrp="1"/>
          </p:cNvSpPr>
          <p:nvPr>
            <p:ph type="sldNum" sz="quarter" idx="12"/>
          </p:nvPr>
        </p:nvSpPr>
        <p:spPr/>
        <p:txBody>
          <a:bodyPr/>
          <a:lstStyle/>
          <a:p>
            <a:fld id="{5FB1A76C-0CC2-4ECB-8117-63B3D9F8CC30}" type="slidenum">
              <a:rPr lang="en-GB" smtClean="0"/>
              <a:t>‹#›</a:t>
            </a:fld>
            <a:endParaRPr lang="en-GB"/>
          </a:p>
        </p:txBody>
      </p:sp>
    </p:spTree>
    <p:extLst>
      <p:ext uri="{BB962C8B-B14F-4D97-AF65-F5344CB8AC3E}">
        <p14:creationId xmlns:p14="http://schemas.microsoft.com/office/powerpoint/2010/main" val="2898445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A9B20-21A2-D452-5EBC-980E2F76F0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DD970EC-CDFA-C94B-BE9C-87EAB0704CD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F059EF-11D0-1F20-F585-E31C60F4271C}"/>
              </a:ext>
            </a:extLst>
          </p:cNvPr>
          <p:cNvSpPr>
            <a:spLocks noGrp="1"/>
          </p:cNvSpPr>
          <p:nvPr>
            <p:ph type="dt" sz="half" idx="10"/>
          </p:nvPr>
        </p:nvSpPr>
        <p:spPr/>
        <p:txBody>
          <a:bodyPr/>
          <a:lstStyle/>
          <a:p>
            <a:fld id="{E7FF6A9B-952C-41F7-9711-E58A0A721D63}" type="datetimeFigureOut">
              <a:rPr lang="en-GB" smtClean="0"/>
              <a:t>24/09/2025</a:t>
            </a:fld>
            <a:endParaRPr lang="en-GB"/>
          </a:p>
        </p:txBody>
      </p:sp>
      <p:sp>
        <p:nvSpPr>
          <p:cNvPr id="5" name="Footer Placeholder 4">
            <a:extLst>
              <a:ext uri="{FF2B5EF4-FFF2-40B4-BE49-F238E27FC236}">
                <a16:creationId xmlns:a16="http://schemas.microsoft.com/office/drawing/2014/main" id="{C017986E-B7AF-860C-1227-8F0C198710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A41EAF-5A2F-9476-7C2A-2D397DDAFD99}"/>
              </a:ext>
            </a:extLst>
          </p:cNvPr>
          <p:cNvSpPr>
            <a:spLocks noGrp="1"/>
          </p:cNvSpPr>
          <p:nvPr>
            <p:ph type="sldNum" sz="quarter" idx="12"/>
          </p:nvPr>
        </p:nvSpPr>
        <p:spPr/>
        <p:txBody>
          <a:bodyPr/>
          <a:lstStyle/>
          <a:p>
            <a:fld id="{5FB1A76C-0CC2-4ECB-8117-63B3D9F8CC30}" type="slidenum">
              <a:rPr lang="en-GB" smtClean="0"/>
              <a:t>‹#›</a:t>
            </a:fld>
            <a:endParaRPr lang="en-GB"/>
          </a:p>
        </p:txBody>
      </p:sp>
    </p:spTree>
    <p:extLst>
      <p:ext uri="{BB962C8B-B14F-4D97-AF65-F5344CB8AC3E}">
        <p14:creationId xmlns:p14="http://schemas.microsoft.com/office/powerpoint/2010/main" val="286088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6F759-6227-84F0-5125-1B0B42E480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FA9918-88EA-AA75-9AC7-0EA16620FD5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154BBC0-7E0D-ED58-D867-CC4A152169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E1B8733-79E3-D45E-35AE-850884876547}"/>
              </a:ext>
            </a:extLst>
          </p:cNvPr>
          <p:cNvSpPr>
            <a:spLocks noGrp="1"/>
          </p:cNvSpPr>
          <p:nvPr>
            <p:ph type="dt" sz="half" idx="10"/>
          </p:nvPr>
        </p:nvSpPr>
        <p:spPr/>
        <p:txBody>
          <a:bodyPr/>
          <a:lstStyle/>
          <a:p>
            <a:fld id="{E7FF6A9B-952C-41F7-9711-E58A0A721D63}" type="datetimeFigureOut">
              <a:rPr lang="en-GB" smtClean="0"/>
              <a:t>24/09/2025</a:t>
            </a:fld>
            <a:endParaRPr lang="en-GB"/>
          </a:p>
        </p:txBody>
      </p:sp>
      <p:sp>
        <p:nvSpPr>
          <p:cNvPr id="6" name="Footer Placeholder 5">
            <a:extLst>
              <a:ext uri="{FF2B5EF4-FFF2-40B4-BE49-F238E27FC236}">
                <a16:creationId xmlns:a16="http://schemas.microsoft.com/office/drawing/2014/main" id="{83E263CC-145F-FB62-7102-B5F8DAB90D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CDE0C3-A5B7-958A-4E4A-52F844BAA0EA}"/>
              </a:ext>
            </a:extLst>
          </p:cNvPr>
          <p:cNvSpPr>
            <a:spLocks noGrp="1"/>
          </p:cNvSpPr>
          <p:nvPr>
            <p:ph type="sldNum" sz="quarter" idx="12"/>
          </p:nvPr>
        </p:nvSpPr>
        <p:spPr/>
        <p:txBody>
          <a:bodyPr/>
          <a:lstStyle/>
          <a:p>
            <a:fld id="{5FB1A76C-0CC2-4ECB-8117-63B3D9F8CC30}" type="slidenum">
              <a:rPr lang="en-GB" smtClean="0"/>
              <a:t>‹#›</a:t>
            </a:fld>
            <a:endParaRPr lang="en-GB"/>
          </a:p>
        </p:txBody>
      </p:sp>
    </p:spTree>
    <p:extLst>
      <p:ext uri="{BB962C8B-B14F-4D97-AF65-F5344CB8AC3E}">
        <p14:creationId xmlns:p14="http://schemas.microsoft.com/office/powerpoint/2010/main" val="925864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FA021-A798-021E-039F-B7FD3800662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368F268-0FE0-34B7-0963-460941D185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695DD91-05EE-05D6-E3D9-FAB99E617D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61DBD51-C082-B917-00FF-93F26A9784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B7E35D-5F48-3021-310F-20055C86751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EA742D2-69D4-9DE9-517E-8B333093AD7C}"/>
              </a:ext>
            </a:extLst>
          </p:cNvPr>
          <p:cNvSpPr>
            <a:spLocks noGrp="1"/>
          </p:cNvSpPr>
          <p:nvPr>
            <p:ph type="dt" sz="half" idx="10"/>
          </p:nvPr>
        </p:nvSpPr>
        <p:spPr/>
        <p:txBody>
          <a:bodyPr/>
          <a:lstStyle/>
          <a:p>
            <a:fld id="{E7FF6A9B-952C-41F7-9711-E58A0A721D63}" type="datetimeFigureOut">
              <a:rPr lang="en-GB" smtClean="0"/>
              <a:t>24/09/2025</a:t>
            </a:fld>
            <a:endParaRPr lang="en-GB"/>
          </a:p>
        </p:txBody>
      </p:sp>
      <p:sp>
        <p:nvSpPr>
          <p:cNvPr id="8" name="Footer Placeholder 7">
            <a:extLst>
              <a:ext uri="{FF2B5EF4-FFF2-40B4-BE49-F238E27FC236}">
                <a16:creationId xmlns:a16="http://schemas.microsoft.com/office/drawing/2014/main" id="{FDDA19E6-15DB-1D6B-528D-2BF6701E688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F7E81FA-55EC-BD82-A759-572BFFDC8EA2}"/>
              </a:ext>
            </a:extLst>
          </p:cNvPr>
          <p:cNvSpPr>
            <a:spLocks noGrp="1"/>
          </p:cNvSpPr>
          <p:nvPr>
            <p:ph type="sldNum" sz="quarter" idx="12"/>
          </p:nvPr>
        </p:nvSpPr>
        <p:spPr/>
        <p:txBody>
          <a:bodyPr/>
          <a:lstStyle/>
          <a:p>
            <a:fld id="{5FB1A76C-0CC2-4ECB-8117-63B3D9F8CC30}" type="slidenum">
              <a:rPr lang="en-GB" smtClean="0"/>
              <a:t>‹#›</a:t>
            </a:fld>
            <a:endParaRPr lang="en-GB"/>
          </a:p>
        </p:txBody>
      </p:sp>
    </p:spTree>
    <p:extLst>
      <p:ext uri="{BB962C8B-B14F-4D97-AF65-F5344CB8AC3E}">
        <p14:creationId xmlns:p14="http://schemas.microsoft.com/office/powerpoint/2010/main" val="1542400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8921C-2384-8238-47AE-8DC20D5A01A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E9497F6-FB7A-3123-F503-8A964157E4C3}"/>
              </a:ext>
            </a:extLst>
          </p:cNvPr>
          <p:cNvSpPr>
            <a:spLocks noGrp="1"/>
          </p:cNvSpPr>
          <p:nvPr>
            <p:ph type="dt" sz="half" idx="10"/>
          </p:nvPr>
        </p:nvSpPr>
        <p:spPr/>
        <p:txBody>
          <a:bodyPr/>
          <a:lstStyle/>
          <a:p>
            <a:fld id="{E7FF6A9B-952C-41F7-9711-E58A0A721D63}" type="datetimeFigureOut">
              <a:rPr lang="en-GB" smtClean="0"/>
              <a:t>24/09/2025</a:t>
            </a:fld>
            <a:endParaRPr lang="en-GB"/>
          </a:p>
        </p:txBody>
      </p:sp>
      <p:sp>
        <p:nvSpPr>
          <p:cNvPr id="4" name="Footer Placeholder 3">
            <a:extLst>
              <a:ext uri="{FF2B5EF4-FFF2-40B4-BE49-F238E27FC236}">
                <a16:creationId xmlns:a16="http://schemas.microsoft.com/office/drawing/2014/main" id="{6E911104-51EE-FD54-CAAE-A2AE623F3F5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46FD3C0-94C3-40FF-0B60-D9DEA7BD2D68}"/>
              </a:ext>
            </a:extLst>
          </p:cNvPr>
          <p:cNvSpPr>
            <a:spLocks noGrp="1"/>
          </p:cNvSpPr>
          <p:nvPr>
            <p:ph type="sldNum" sz="quarter" idx="12"/>
          </p:nvPr>
        </p:nvSpPr>
        <p:spPr/>
        <p:txBody>
          <a:bodyPr/>
          <a:lstStyle/>
          <a:p>
            <a:fld id="{5FB1A76C-0CC2-4ECB-8117-63B3D9F8CC30}" type="slidenum">
              <a:rPr lang="en-GB" smtClean="0"/>
              <a:t>‹#›</a:t>
            </a:fld>
            <a:endParaRPr lang="en-GB"/>
          </a:p>
        </p:txBody>
      </p:sp>
    </p:spTree>
    <p:extLst>
      <p:ext uri="{BB962C8B-B14F-4D97-AF65-F5344CB8AC3E}">
        <p14:creationId xmlns:p14="http://schemas.microsoft.com/office/powerpoint/2010/main" val="1680534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121860-3D2B-AC8F-6E7D-643F91F5A765}"/>
              </a:ext>
            </a:extLst>
          </p:cNvPr>
          <p:cNvSpPr>
            <a:spLocks noGrp="1"/>
          </p:cNvSpPr>
          <p:nvPr>
            <p:ph type="dt" sz="half" idx="10"/>
          </p:nvPr>
        </p:nvSpPr>
        <p:spPr/>
        <p:txBody>
          <a:bodyPr/>
          <a:lstStyle/>
          <a:p>
            <a:fld id="{E7FF6A9B-952C-41F7-9711-E58A0A721D63}" type="datetimeFigureOut">
              <a:rPr lang="en-GB" smtClean="0"/>
              <a:t>24/09/2025</a:t>
            </a:fld>
            <a:endParaRPr lang="en-GB"/>
          </a:p>
        </p:txBody>
      </p:sp>
      <p:sp>
        <p:nvSpPr>
          <p:cNvPr id="3" name="Footer Placeholder 2">
            <a:extLst>
              <a:ext uri="{FF2B5EF4-FFF2-40B4-BE49-F238E27FC236}">
                <a16:creationId xmlns:a16="http://schemas.microsoft.com/office/drawing/2014/main" id="{541F50DF-EBFF-E425-095F-3CACBE64B49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A716B2B-7658-DCD8-B8E7-3C460A4D508F}"/>
              </a:ext>
            </a:extLst>
          </p:cNvPr>
          <p:cNvSpPr>
            <a:spLocks noGrp="1"/>
          </p:cNvSpPr>
          <p:nvPr>
            <p:ph type="sldNum" sz="quarter" idx="12"/>
          </p:nvPr>
        </p:nvSpPr>
        <p:spPr/>
        <p:txBody>
          <a:bodyPr/>
          <a:lstStyle/>
          <a:p>
            <a:fld id="{5FB1A76C-0CC2-4ECB-8117-63B3D9F8CC30}" type="slidenum">
              <a:rPr lang="en-GB" smtClean="0"/>
              <a:t>‹#›</a:t>
            </a:fld>
            <a:endParaRPr lang="en-GB"/>
          </a:p>
        </p:txBody>
      </p:sp>
    </p:spTree>
    <p:extLst>
      <p:ext uri="{BB962C8B-B14F-4D97-AF65-F5344CB8AC3E}">
        <p14:creationId xmlns:p14="http://schemas.microsoft.com/office/powerpoint/2010/main" val="2417787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F4D83-34EF-71FD-EAD9-62EA223962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3B08FF0-B7E0-6491-5F8D-9113235307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6B92127-D72C-912B-6F39-C15AA658DD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45F7F3-F6DD-DCBE-E24F-6B7CC08BC06B}"/>
              </a:ext>
            </a:extLst>
          </p:cNvPr>
          <p:cNvSpPr>
            <a:spLocks noGrp="1"/>
          </p:cNvSpPr>
          <p:nvPr>
            <p:ph type="dt" sz="half" idx="10"/>
          </p:nvPr>
        </p:nvSpPr>
        <p:spPr/>
        <p:txBody>
          <a:bodyPr/>
          <a:lstStyle/>
          <a:p>
            <a:fld id="{E7FF6A9B-952C-41F7-9711-E58A0A721D63}" type="datetimeFigureOut">
              <a:rPr lang="en-GB" smtClean="0"/>
              <a:t>24/09/2025</a:t>
            </a:fld>
            <a:endParaRPr lang="en-GB"/>
          </a:p>
        </p:txBody>
      </p:sp>
      <p:sp>
        <p:nvSpPr>
          <p:cNvPr id="6" name="Footer Placeholder 5">
            <a:extLst>
              <a:ext uri="{FF2B5EF4-FFF2-40B4-BE49-F238E27FC236}">
                <a16:creationId xmlns:a16="http://schemas.microsoft.com/office/drawing/2014/main" id="{27F8FD94-53E6-FB83-388B-72719BB05AE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CAA93E-E476-A8BE-F600-792C1D6D6C7D}"/>
              </a:ext>
            </a:extLst>
          </p:cNvPr>
          <p:cNvSpPr>
            <a:spLocks noGrp="1"/>
          </p:cNvSpPr>
          <p:nvPr>
            <p:ph type="sldNum" sz="quarter" idx="12"/>
          </p:nvPr>
        </p:nvSpPr>
        <p:spPr/>
        <p:txBody>
          <a:bodyPr/>
          <a:lstStyle/>
          <a:p>
            <a:fld id="{5FB1A76C-0CC2-4ECB-8117-63B3D9F8CC30}" type="slidenum">
              <a:rPr lang="en-GB" smtClean="0"/>
              <a:t>‹#›</a:t>
            </a:fld>
            <a:endParaRPr lang="en-GB"/>
          </a:p>
        </p:txBody>
      </p:sp>
    </p:spTree>
    <p:extLst>
      <p:ext uri="{BB962C8B-B14F-4D97-AF65-F5344CB8AC3E}">
        <p14:creationId xmlns:p14="http://schemas.microsoft.com/office/powerpoint/2010/main" val="1256566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C936D-8B84-D498-4AAF-57D2853A4B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4A099F5-F84C-FF07-DBC9-F29FA7BF86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44977B1-0579-CA96-4CDC-D0786D9AEA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F2BCAD-C7C6-D1F8-A56E-810D6FE3D899}"/>
              </a:ext>
            </a:extLst>
          </p:cNvPr>
          <p:cNvSpPr>
            <a:spLocks noGrp="1"/>
          </p:cNvSpPr>
          <p:nvPr>
            <p:ph type="dt" sz="half" idx="10"/>
          </p:nvPr>
        </p:nvSpPr>
        <p:spPr/>
        <p:txBody>
          <a:bodyPr/>
          <a:lstStyle/>
          <a:p>
            <a:fld id="{E7FF6A9B-952C-41F7-9711-E58A0A721D63}" type="datetimeFigureOut">
              <a:rPr lang="en-GB" smtClean="0"/>
              <a:t>24/09/2025</a:t>
            </a:fld>
            <a:endParaRPr lang="en-GB"/>
          </a:p>
        </p:txBody>
      </p:sp>
      <p:sp>
        <p:nvSpPr>
          <p:cNvPr id="6" name="Footer Placeholder 5">
            <a:extLst>
              <a:ext uri="{FF2B5EF4-FFF2-40B4-BE49-F238E27FC236}">
                <a16:creationId xmlns:a16="http://schemas.microsoft.com/office/drawing/2014/main" id="{558BEBDD-D01E-5850-47E7-B3109DDF7F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E24465-9E82-E48E-56A6-02853C98A0F8}"/>
              </a:ext>
            </a:extLst>
          </p:cNvPr>
          <p:cNvSpPr>
            <a:spLocks noGrp="1"/>
          </p:cNvSpPr>
          <p:nvPr>
            <p:ph type="sldNum" sz="quarter" idx="12"/>
          </p:nvPr>
        </p:nvSpPr>
        <p:spPr/>
        <p:txBody>
          <a:bodyPr/>
          <a:lstStyle/>
          <a:p>
            <a:fld id="{5FB1A76C-0CC2-4ECB-8117-63B3D9F8CC30}" type="slidenum">
              <a:rPr lang="en-GB" smtClean="0"/>
              <a:t>‹#›</a:t>
            </a:fld>
            <a:endParaRPr lang="en-GB"/>
          </a:p>
        </p:txBody>
      </p:sp>
    </p:spTree>
    <p:extLst>
      <p:ext uri="{BB962C8B-B14F-4D97-AF65-F5344CB8AC3E}">
        <p14:creationId xmlns:p14="http://schemas.microsoft.com/office/powerpoint/2010/main" val="196449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7B8250-FB77-F63B-6B03-805AF3582B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A3E8437-C172-D25B-BF98-EB7719F8DC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9B395B-560E-69F6-2178-585CEA858F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FF6A9B-952C-41F7-9711-E58A0A721D63}" type="datetimeFigureOut">
              <a:rPr lang="en-GB" smtClean="0"/>
              <a:t>24/09/2025</a:t>
            </a:fld>
            <a:endParaRPr lang="en-GB"/>
          </a:p>
        </p:txBody>
      </p:sp>
      <p:sp>
        <p:nvSpPr>
          <p:cNvPr id="5" name="Footer Placeholder 4">
            <a:extLst>
              <a:ext uri="{FF2B5EF4-FFF2-40B4-BE49-F238E27FC236}">
                <a16:creationId xmlns:a16="http://schemas.microsoft.com/office/drawing/2014/main" id="{703EE8F5-C55D-E5E9-FBBB-683939485E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B07F1BC-625C-0273-E9BA-F0DE708727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FB1A76C-0CC2-4ECB-8117-63B3D9F8CC30}" type="slidenum">
              <a:rPr lang="en-GB" smtClean="0"/>
              <a:t>‹#›</a:t>
            </a:fld>
            <a:endParaRPr lang="en-GB"/>
          </a:p>
        </p:txBody>
      </p:sp>
    </p:spTree>
    <p:extLst>
      <p:ext uri="{BB962C8B-B14F-4D97-AF65-F5344CB8AC3E}">
        <p14:creationId xmlns:p14="http://schemas.microsoft.com/office/powerpoint/2010/main" val="249702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0F912-49A5-E0ED-1376-BCA77AF68B69}"/>
              </a:ext>
            </a:extLst>
          </p:cNvPr>
          <p:cNvSpPr>
            <a:spLocks noGrp="1"/>
          </p:cNvSpPr>
          <p:nvPr>
            <p:ph type="ctrTitle"/>
          </p:nvPr>
        </p:nvSpPr>
        <p:spPr>
          <a:xfrm>
            <a:off x="3587262" y="1600200"/>
            <a:ext cx="7887286" cy="1773238"/>
          </a:xfrm>
        </p:spPr>
        <p:txBody>
          <a:bodyPr/>
          <a:lstStyle/>
          <a:p>
            <a:r>
              <a:rPr lang="en-GB" dirty="0"/>
              <a:t>Re C: a Refresher</a:t>
            </a:r>
          </a:p>
        </p:txBody>
      </p:sp>
      <p:sp>
        <p:nvSpPr>
          <p:cNvPr id="3" name="Subtitle 2">
            <a:extLst>
              <a:ext uri="{FF2B5EF4-FFF2-40B4-BE49-F238E27FC236}">
                <a16:creationId xmlns:a16="http://schemas.microsoft.com/office/drawing/2014/main" id="{E5B6E353-F4EF-DFC8-5730-C9313E79517A}"/>
              </a:ext>
            </a:extLst>
          </p:cNvPr>
          <p:cNvSpPr>
            <a:spLocks noGrp="1"/>
          </p:cNvSpPr>
          <p:nvPr>
            <p:ph type="subTitle" idx="1"/>
          </p:nvPr>
        </p:nvSpPr>
        <p:spPr>
          <a:xfrm>
            <a:off x="3587261" y="3602038"/>
            <a:ext cx="7887286" cy="1655762"/>
          </a:xfrm>
        </p:spPr>
        <p:txBody>
          <a:bodyPr/>
          <a:lstStyle/>
          <a:p>
            <a:r>
              <a:rPr lang="en-GB" dirty="0"/>
              <a:t>Katie Lynch</a:t>
            </a:r>
          </a:p>
          <a:p>
            <a:r>
              <a:rPr lang="en-GB" dirty="0"/>
              <a:t>Deans Court Chambers</a:t>
            </a:r>
          </a:p>
        </p:txBody>
      </p:sp>
    </p:spTree>
    <p:extLst>
      <p:ext uri="{BB962C8B-B14F-4D97-AF65-F5344CB8AC3E}">
        <p14:creationId xmlns:p14="http://schemas.microsoft.com/office/powerpoint/2010/main" val="322565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6F153E0-A8D8-5064-D06F-D96DF1A9A0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9C66CF-9F46-0700-2F20-94BCAA00A092}"/>
              </a:ext>
            </a:extLst>
          </p:cNvPr>
          <p:cNvSpPr>
            <a:spLocks noGrp="1"/>
          </p:cNvSpPr>
          <p:nvPr>
            <p:ph type="title"/>
          </p:nvPr>
        </p:nvSpPr>
        <p:spPr/>
        <p:txBody>
          <a:bodyPr/>
          <a:lstStyle/>
          <a:p>
            <a:r>
              <a:rPr lang="en-GB" i="1" dirty="0"/>
              <a:t>Re C (A Child) (Interim Separation)</a:t>
            </a:r>
            <a:r>
              <a:rPr lang="en-GB" dirty="0"/>
              <a:t> [2019] EWCA </a:t>
            </a:r>
            <a:r>
              <a:rPr lang="en-GB" dirty="0" err="1"/>
              <a:t>Civ</a:t>
            </a:r>
            <a:r>
              <a:rPr lang="en-GB" dirty="0"/>
              <a:t> 1998 </a:t>
            </a:r>
          </a:p>
        </p:txBody>
      </p:sp>
      <p:sp>
        <p:nvSpPr>
          <p:cNvPr id="3" name="Content Placeholder 2">
            <a:extLst>
              <a:ext uri="{FF2B5EF4-FFF2-40B4-BE49-F238E27FC236}">
                <a16:creationId xmlns:a16="http://schemas.microsoft.com/office/drawing/2014/main" id="{E940B1C8-EC79-70D9-1324-0899C3C65C56}"/>
              </a:ext>
            </a:extLst>
          </p:cNvPr>
          <p:cNvSpPr>
            <a:spLocks noGrp="1"/>
          </p:cNvSpPr>
          <p:nvPr>
            <p:ph idx="1"/>
          </p:nvPr>
        </p:nvSpPr>
        <p:spPr/>
        <p:txBody>
          <a:bodyPr>
            <a:normAutofit/>
          </a:bodyPr>
          <a:lstStyle/>
          <a:p>
            <a:pPr marL="0" lvl="0" indent="0" rtl="0">
              <a:lnSpc>
                <a:spcPts val="1875"/>
              </a:lnSpc>
              <a:spcAft>
                <a:spcPts val="750"/>
              </a:spcAft>
              <a:buSzPts val="1000"/>
              <a:buNone/>
              <a:tabLst>
                <a:tab pos="457200" algn="l"/>
              </a:tabLst>
            </a:pPr>
            <a:endParaRPr lang="en-GB" kern="0" dirty="0">
              <a:solidFill>
                <a:srgbClr val="000000"/>
              </a:solidFill>
              <a:effectLst/>
              <a:latin typeface="avenir-regular-class"/>
              <a:ea typeface="Times New Roman" panose="02020603050405020304" pitchFamily="18" charset="0"/>
              <a:cs typeface="Times New Roman" panose="02020603050405020304" pitchFamily="18" charset="0"/>
            </a:endParaRPr>
          </a:p>
          <a:p>
            <a:pPr lvl="0" rtl="0">
              <a:lnSpc>
                <a:spcPts val="1875"/>
              </a:lnSpc>
              <a:spcAft>
                <a:spcPts val="750"/>
              </a:spcAft>
              <a:buSzPts val="1000"/>
              <a:buFont typeface="Wingdings" pitchFamily="2" charset="2"/>
              <a:buChar char="§"/>
              <a:tabLst>
                <a:tab pos="457200" algn="l"/>
              </a:tabLst>
            </a:pPr>
            <a:r>
              <a:rPr lang="en-GB" kern="100" dirty="0">
                <a:solidFill>
                  <a:srgbClr val="000000"/>
                </a:solidFill>
                <a:ea typeface="DengXian" panose="02010600030101010101" pitchFamily="2" charset="-122"/>
                <a:cs typeface="Arial" panose="020B0604020202020204" pitchFamily="34" charset="0"/>
              </a:rPr>
              <a:t>Consideration should be given to: </a:t>
            </a:r>
            <a:endParaRPr lang="en-GB" kern="0" dirty="0">
              <a:solidFill>
                <a:srgbClr val="000000"/>
              </a:solidFill>
              <a:ea typeface="DengXian" panose="02010600030101010101" pitchFamily="2" charset="-122"/>
              <a:cs typeface="Times New Roman" panose="02020603050405020304" pitchFamily="18" charset="0"/>
            </a:endParaRPr>
          </a:p>
          <a:p>
            <a:pPr lvl="0" rtl="0">
              <a:lnSpc>
                <a:spcPts val="1875"/>
              </a:lnSpc>
              <a:spcAft>
                <a:spcPts val="750"/>
              </a:spcAft>
              <a:buSzPts val="1000"/>
              <a:buFont typeface="Wingdings" pitchFamily="2" charset="2"/>
              <a:buChar char="§"/>
              <a:tabLst>
                <a:tab pos="457200" algn="l"/>
              </a:tabLst>
            </a:pPr>
            <a:r>
              <a:rPr lang="en-GB" kern="0" dirty="0">
                <a:solidFill>
                  <a:srgbClr val="000000"/>
                </a:solidFill>
                <a:ea typeface="DengXian" panose="02010600030101010101" pitchFamily="2" charset="-122"/>
                <a:cs typeface="Times New Roman" panose="02020603050405020304" pitchFamily="18" charset="0"/>
              </a:rPr>
              <a:t>Alternative arrangements</a:t>
            </a:r>
          </a:p>
          <a:p>
            <a:pPr lvl="0" rtl="0">
              <a:lnSpc>
                <a:spcPts val="1875"/>
              </a:lnSpc>
              <a:spcAft>
                <a:spcPts val="750"/>
              </a:spcAft>
              <a:buSzPts val="1000"/>
              <a:buFont typeface="Wingdings" pitchFamily="2" charset="2"/>
              <a:buChar char="§"/>
              <a:tabLst>
                <a:tab pos="457200" algn="l"/>
              </a:tabLst>
            </a:pPr>
            <a:r>
              <a:rPr lang="en-GB" kern="0" dirty="0">
                <a:solidFill>
                  <a:srgbClr val="000000"/>
                </a:solidFill>
                <a:ea typeface="DengXian" panose="02010600030101010101" pitchFamily="2" charset="-122"/>
                <a:cs typeface="Times New Roman" panose="02020603050405020304" pitchFamily="18" charset="0"/>
              </a:rPr>
              <a:t>Further Local Authority support</a:t>
            </a:r>
          </a:p>
          <a:p>
            <a:pPr lvl="0" rtl="0">
              <a:lnSpc>
                <a:spcPts val="1875"/>
              </a:lnSpc>
              <a:spcAft>
                <a:spcPts val="750"/>
              </a:spcAft>
              <a:buSzPts val="1000"/>
              <a:buFont typeface="Wingdings" pitchFamily="2" charset="2"/>
              <a:buChar char="§"/>
              <a:tabLst>
                <a:tab pos="457200" algn="l"/>
              </a:tabLst>
            </a:pPr>
            <a:r>
              <a:rPr lang="en-GB" kern="0" dirty="0">
                <a:solidFill>
                  <a:srgbClr val="000000"/>
                </a:solidFill>
                <a:ea typeface="DengXian" panose="02010600030101010101" pitchFamily="2" charset="-122"/>
                <a:cs typeface="Times New Roman" panose="02020603050405020304" pitchFamily="18" charset="0"/>
              </a:rPr>
              <a:t>Residential assessments</a:t>
            </a:r>
          </a:p>
          <a:p>
            <a:pPr lvl="0" rtl="0">
              <a:lnSpc>
                <a:spcPts val="1875"/>
              </a:lnSpc>
              <a:spcAft>
                <a:spcPts val="750"/>
              </a:spcAft>
              <a:buSzPts val="1000"/>
              <a:buFont typeface="Wingdings" pitchFamily="2" charset="2"/>
              <a:buChar char="§"/>
              <a:tabLst>
                <a:tab pos="457200" algn="l"/>
              </a:tabLst>
            </a:pPr>
            <a:r>
              <a:rPr lang="en-GB" kern="0" dirty="0">
                <a:solidFill>
                  <a:srgbClr val="000000"/>
                </a:solidFill>
                <a:ea typeface="DengXian" panose="02010600030101010101" pitchFamily="2" charset="-122"/>
                <a:cs typeface="Times New Roman" panose="02020603050405020304" pitchFamily="18" charset="0"/>
              </a:rPr>
              <a:t>Mother and baby foster placements</a:t>
            </a:r>
          </a:p>
          <a:p>
            <a:pPr lvl="0" rtl="0">
              <a:lnSpc>
                <a:spcPts val="1875"/>
              </a:lnSpc>
              <a:spcAft>
                <a:spcPts val="750"/>
              </a:spcAft>
              <a:buSzPts val="1000"/>
              <a:buFont typeface="Wingdings" pitchFamily="2" charset="2"/>
              <a:buChar char="§"/>
              <a:tabLst>
                <a:tab pos="457200" algn="l"/>
              </a:tabLst>
            </a:pPr>
            <a:r>
              <a:rPr lang="en-GB" kern="0" dirty="0">
                <a:solidFill>
                  <a:srgbClr val="000000"/>
                </a:solidFill>
                <a:ea typeface="DengXian" panose="02010600030101010101" pitchFamily="2" charset="-122"/>
                <a:cs typeface="Times New Roman" panose="02020603050405020304" pitchFamily="18" charset="0"/>
              </a:rPr>
              <a:t>Care Act assessment</a:t>
            </a:r>
          </a:p>
          <a:p>
            <a:pPr lvl="0" rtl="0">
              <a:lnSpc>
                <a:spcPts val="1875"/>
              </a:lnSpc>
              <a:spcAft>
                <a:spcPts val="750"/>
              </a:spcAft>
              <a:buSzPts val="1000"/>
              <a:buFont typeface="Wingdings" pitchFamily="2" charset="2"/>
              <a:buChar char="§"/>
              <a:tabLst>
                <a:tab pos="457200" algn="l"/>
              </a:tabLst>
            </a:pPr>
            <a:r>
              <a:rPr lang="en-GB" kern="0" dirty="0">
                <a:solidFill>
                  <a:srgbClr val="000000"/>
                </a:solidFill>
                <a:ea typeface="DengXian" panose="02010600030101010101" pitchFamily="2" charset="-122"/>
                <a:cs typeface="Times New Roman" panose="02020603050405020304" pitchFamily="18" charset="0"/>
              </a:rPr>
              <a:t>Creative thinking</a:t>
            </a:r>
          </a:p>
          <a:p>
            <a:pPr marL="0" lvl="0" indent="0" rtl="0">
              <a:lnSpc>
                <a:spcPts val="1875"/>
              </a:lnSpc>
              <a:spcAft>
                <a:spcPts val="750"/>
              </a:spcAft>
              <a:buSzPts val="1000"/>
              <a:buNone/>
              <a:tabLst>
                <a:tab pos="457200" algn="l"/>
              </a:tabLst>
            </a:pPr>
            <a:endParaRPr lang="en-GB" kern="100" dirty="0">
              <a:solidFill>
                <a:srgbClr val="000000"/>
              </a:solidFill>
              <a:latin typeface="Aptos" panose="020B000402020202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3115207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78145D7-1C90-2B54-B049-1935951725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3BB64A-5253-16C5-D470-2806621FD8B7}"/>
              </a:ext>
            </a:extLst>
          </p:cNvPr>
          <p:cNvSpPr>
            <a:spLocks noGrp="1"/>
          </p:cNvSpPr>
          <p:nvPr>
            <p:ph type="title"/>
          </p:nvPr>
        </p:nvSpPr>
        <p:spPr/>
        <p:txBody>
          <a:bodyPr/>
          <a:lstStyle/>
          <a:p>
            <a:r>
              <a:rPr lang="en-GB" i="1" dirty="0"/>
              <a:t>Re C (A Child) (Interim Separation)</a:t>
            </a:r>
            <a:r>
              <a:rPr lang="en-GB" dirty="0"/>
              <a:t> [2019] EWCA </a:t>
            </a:r>
            <a:r>
              <a:rPr lang="en-GB" dirty="0" err="1"/>
              <a:t>Civ</a:t>
            </a:r>
            <a:r>
              <a:rPr lang="en-GB" dirty="0"/>
              <a:t> 1998 </a:t>
            </a:r>
          </a:p>
        </p:txBody>
      </p:sp>
      <p:sp>
        <p:nvSpPr>
          <p:cNvPr id="3" name="Content Placeholder 2">
            <a:extLst>
              <a:ext uri="{FF2B5EF4-FFF2-40B4-BE49-F238E27FC236}">
                <a16:creationId xmlns:a16="http://schemas.microsoft.com/office/drawing/2014/main" id="{45866AAD-DD99-1E18-7229-7745109ED798}"/>
              </a:ext>
            </a:extLst>
          </p:cNvPr>
          <p:cNvSpPr>
            <a:spLocks noGrp="1"/>
          </p:cNvSpPr>
          <p:nvPr>
            <p:ph idx="1"/>
          </p:nvPr>
        </p:nvSpPr>
        <p:spPr/>
        <p:txBody>
          <a:bodyPr>
            <a:normAutofit/>
          </a:bodyPr>
          <a:lstStyle/>
          <a:p>
            <a:pPr marL="0" lvl="0" indent="0" rtl="0">
              <a:lnSpc>
                <a:spcPts val="1875"/>
              </a:lnSpc>
              <a:spcAft>
                <a:spcPts val="750"/>
              </a:spcAft>
              <a:buSzPts val="1000"/>
              <a:buNone/>
              <a:tabLst>
                <a:tab pos="457200" algn="l"/>
              </a:tabLst>
            </a:pPr>
            <a:endParaRPr lang="en-GB" kern="0" dirty="0">
              <a:solidFill>
                <a:srgbClr val="000000"/>
              </a:solidFill>
              <a:effectLst/>
              <a:latin typeface="avenir-regular-class"/>
              <a:ea typeface="Times New Roman" panose="02020603050405020304" pitchFamily="18" charset="0"/>
              <a:cs typeface="Times New Roman" panose="02020603050405020304" pitchFamily="18" charset="0"/>
            </a:endParaRPr>
          </a:p>
          <a:p>
            <a:pPr marL="0" lvl="0" indent="0" rtl="0">
              <a:lnSpc>
                <a:spcPts val="1875"/>
              </a:lnSpc>
              <a:spcAft>
                <a:spcPts val="750"/>
              </a:spcAft>
              <a:buSzPts val="1000"/>
              <a:buNone/>
              <a:tabLst>
                <a:tab pos="457200" algn="l"/>
              </a:tabLst>
            </a:pPr>
            <a:endParaRPr lang="en-GB" kern="100" dirty="0">
              <a:solidFill>
                <a:srgbClr val="000000"/>
              </a:solidFill>
              <a:latin typeface="Aptos" panose="020B0004020202020204" pitchFamily="34" charset="0"/>
              <a:ea typeface="DengXian" panose="02010600030101010101" pitchFamily="2" charset="-122"/>
              <a:cs typeface="Arial" panose="020B0604020202020204" pitchFamily="34" charset="0"/>
            </a:endParaRPr>
          </a:p>
          <a:p>
            <a:pPr marL="0" lvl="0" indent="0" rtl="0">
              <a:lnSpc>
                <a:spcPct val="100000"/>
              </a:lnSpc>
              <a:spcAft>
                <a:spcPts val="750"/>
              </a:spcAft>
              <a:buSzPts val="1000"/>
              <a:buNone/>
              <a:tabLst>
                <a:tab pos="457200" algn="l"/>
              </a:tabLst>
            </a:pPr>
            <a:endParaRPr lang="en-GB" kern="100" dirty="0">
              <a:solidFill>
                <a:srgbClr val="000000"/>
              </a:solidFill>
              <a:ea typeface="DengXian" panose="02010600030101010101" pitchFamily="2" charset="-122"/>
              <a:cs typeface="Arial" panose="020B0604020202020204" pitchFamily="34" charset="0"/>
            </a:endParaRPr>
          </a:p>
          <a:p>
            <a:pPr marL="0" indent="0">
              <a:lnSpc>
                <a:spcPct val="100000"/>
              </a:lnSpc>
              <a:spcAft>
                <a:spcPts val="750"/>
              </a:spcAft>
              <a:buSzPts val="1000"/>
              <a:buNone/>
              <a:tabLst>
                <a:tab pos="457200" algn="l"/>
              </a:tabLst>
            </a:pPr>
            <a:r>
              <a:rPr lang="en-GB" kern="100" dirty="0">
                <a:solidFill>
                  <a:srgbClr val="000000"/>
                </a:solidFill>
                <a:ea typeface="DengXian" panose="02010600030101010101" pitchFamily="2" charset="-122"/>
                <a:cs typeface="Arial" panose="020B0604020202020204" pitchFamily="34" charset="0"/>
              </a:rPr>
              <a:t>Test for removal from grandparents is the same - </a:t>
            </a:r>
            <a:r>
              <a:rPr lang="en-GB" i="1" kern="100" dirty="0">
                <a:solidFill>
                  <a:srgbClr val="000000"/>
                </a:solidFill>
                <a:ea typeface="DengXian" panose="02010600030101010101" pitchFamily="2" charset="-122"/>
                <a:cs typeface="Arial" panose="020B0604020202020204" pitchFamily="34" charset="0"/>
              </a:rPr>
              <a:t>T (Children) </a:t>
            </a:r>
            <a:r>
              <a:rPr lang="en-GB" kern="100" dirty="0">
                <a:solidFill>
                  <a:srgbClr val="000000"/>
                </a:solidFill>
                <a:ea typeface="DengXian" panose="02010600030101010101" pitchFamily="2" charset="-122"/>
                <a:cs typeface="Arial" panose="020B0604020202020204" pitchFamily="34" charset="0"/>
              </a:rPr>
              <a:t>[2015] EWCA </a:t>
            </a:r>
            <a:r>
              <a:rPr lang="en-GB" kern="100" dirty="0" err="1">
                <a:solidFill>
                  <a:srgbClr val="000000"/>
                </a:solidFill>
                <a:ea typeface="DengXian" panose="02010600030101010101" pitchFamily="2" charset="-122"/>
                <a:cs typeface="Arial" panose="020B0604020202020204" pitchFamily="34" charset="0"/>
              </a:rPr>
              <a:t>Civ</a:t>
            </a:r>
            <a:r>
              <a:rPr lang="en-GB" kern="100" dirty="0">
                <a:solidFill>
                  <a:srgbClr val="000000"/>
                </a:solidFill>
                <a:ea typeface="DengXian" panose="02010600030101010101" pitchFamily="2" charset="-122"/>
                <a:cs typeface="Arial" panose="020B0604020202020204" pitchFamily="34" charset="0"/>
              </a:rPr>
              <a:t> 453 </a:t>
            </a:r>
          </a:p>
        </p:txBody>
      </p:sp>
    </p:spTree>
    <p:extLst>
      <p:ext uri="{BB962C8B-B14F-4D97-AF65-F5344CB8AC3E}">
        <p14:creationId xmlns:p14="http://schemas.microsoft.com/office/powerpoint/2010/main" val="58284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0AF7C-D2F2-576F-A85C-825425B8BB27}"/>
              </a:ext>
            </a:extLst>
          </p:cNvPr>
          <p:cNvSpPr>
            <a:spLocks noGrp="1"/>
          </p:cNvSpPr>
          <p:nvPr>
            <p:ph type="title"/>
          </p:nvPr>
        </p:nvSpPr>
        <p:spPr/>
        <p:txBody>
          <a:bodyPr/>
          <a:lstStyle/>
          <a:p>
            <a:r>
              <a:rPr lang="en-GB" i="1" dirty="0"/>
              <a:t>Re C (A Child) (Interim Separation)</a:t>
            </a:r>
            <a:r>
              <a:rPr lang="en-GB" dirty="0"/>
              <a:t> [2019] EWCA </a:t>
            </a:r>
            <a:r>
              <a:rPr lang="en-GB" dirty="0" err="1"/>
              <a:t>Civ</a:t>
            </a:r>
            <a:r>
              <a:rPr lang="en-GB" dirty="0"/>
              <a:t> 1998 </a:t>
            </a:r>
          </a:p>
        </p:txBody>
      </p:sp>
      <p:sp>
        <p:nvSpPr>
          <p:cNvPr id="3" name="Content Placeholder 2">
            <a:extLst>
              <a:ext uri="{FF2B5EF4-FFF2-40B4-BE49-F238E27FC236}">
                <a16:creationId xmlns:a16="http://schemas.microsoft.com/office/drawing/2014/main" id="{CE333AC4-374A-3D0C-2EFA-FBB3B0185B35}"/>
              </a:ext>
            </a:extLst>
          </p:cNvPr>
          <p:cNvSpPr>
            <a:spLocks noGrp="1"/>
          </p:cNvSpPr>
          <p:nvPr>
            <p:ph idx="1"/>
          </p:nvPr>
        </p:nvSpPr>
        <p:spPr/>
        <p:txBody>
          <a:bodyPr/>
          <a:lstStyle/>
          <a:p>
            <a:r>
              <a:rPr lang="en-GB" dirty="0"/>
              <a:t>Appeal against the interim separation of a 4 month old baby from mother was justified. </a:t>
            </a:r>
          </a:p>
          <a:p>
            <a:r>
              <a:rPr lang="en-GB" dirty="0"/>
              <a:t>Concerns in the case included mother’s ability to separate from an abusive father. </a:t>
            </a:r>
          </a:p>
          <a:p>
            <a:r>
              <a:rPr lang="en-GB" dirty="0"/>
              <a:t>Following the breakdown of a mother and baby foster placement, the LA sought removal. </a:t>
            </a:r>
          </a:p>
          <a:p>
            <a:r>
              <a:rPr lang="en-GB" dirty="0"/>
              <a:t>Appeal successful for reasons including the Judge not properly considering relevant matters when considering proportionality and necessity, and that a realistic alternative to separation was not given proper consideration [22]. </a:t>
            </a:r>
          </a:p>
          <a:p>
            <a:endParaRPr lang="en-GB" dirty="0"/>
          </a:p>
        </p:txBody>
      </p:sp>
    </p:spTree>
    <p:extLst>
      <p:ext uri="{BB962C8B-B14F-4D97-AF65-F5344CB8AC3E}">
        <p14:creationId xmlns:p14="http://schemas.microsoft.com/office/powerpoint/2010/main" val="3973959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46D1958-FFE0-DBA1-DF01-0F36E882C4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8839EA-032C-D63F-0665-ADD7741EFF52}"/>
              </a:ext>
            </a:extLst>
          </p:cNvPr>
          <p:cNvSpPr>
            <a:spLocks noGrp="1"/>
          </p:cNvSpPr>
          <p:nvPr>
            <p:ph type="title"/>
          </p:nvPr>
        </p:nvSpPr>
        <p:spPr/>
        <p:txBody>
          <a:bodyPr/>
          <a:lstStyle/>
          <a:p>
            <a:r>
              <a:rPr lang="en-GB" i="1" dirty="0"/>
              <a:t>Re C (A Child) (Interim Separation)</a:t>
            </a:r>
            <a:r>
              <a:rPr lang="en-GB" dirty="0"/>
              <a:t> [2019] EWCA </a:t>
            </a:r>
            <a:r>
              <a:rPr lang="en-GB" dirty="0" err="1"/>
              <a:t>Civ</a:t>
            </a:r>
            <a:r>
              <a:rPr lang="en-GB" dirty="0"/>
              <a:t> 1998 </a:t>
            </a:r>
          </a:p>
        </p:txBody>
      </p:sp>
      <p:sp>
        <p:nvSpPr>
          <p:cNvPr id="3" name="Content Placeholder 2">
            <a:extLst>
              <a:ext uri="{FF2B5EF4-FFF2-40B4-BE49-F238E27FC236}">
                <a16:creationId xmlns:a16="http://schemas.microsoft.com/office/drawing/2014/main" id="{1C490476-98CF-592B-1880-EE7E3534B3FE}"/>
              </a:ext>
            </a:extLst>
          </p:cNvPr>
          <p:cNvSpPr>
            <a:spLocks noGrp="1"/>
          </p:cNvSpPr>
          <p:nvPr>
            <p:ph idx="1"/>
          </p:nvPr>
        </p:nvSpPr>
        <p:spPr/>
        <p:txBody>
          <a:bodyPr>
            <a:normAutofit fontScale="92500" lnSpcReduction="20000"/>
          </a:bodyPr>
          <a:lstStyle/>
          <a:p>
            <a:pPr marL="0" indent="0">
              <a:buNone/>
            </a:pPr>
            <a:r>
              <a:rPr lang="en-GB" sz="2600" i="1" dirty="0"/>
              <a:t>Re C</a:t>
            </a:r>
            <a:r>
              <a:rPr lang="en-GB" sz="2600" dirty="0"/>
              <a:t> sets out the test for interim separation of a child from a parent within care proceedings. </a:t>
            </a:r>
          </a:p>
          <a:p>
            <a:pPr marL="0" indent="0">
              <a:buNone/>
            </a:pPr>
            <a:r>
              <a:rPr lang="en-GB" sz="2600" dirty="0"/>
              <a:t>It is not the same as the test for an Interim Care Order at s38 Children Act 1989:</a:t>
            </a:r>
          </a:p>
          <a:p>
            <a:pPr marL="0" indent="0">
              <a:buNone/>
            </a:pPr>
            <a:r>
              <a:rPr lang="en-GB" sz="1800" i="1" kern="100" dirty="0">
                <a:effectLst/>
                <a:ea typeface="DengXian" panose="02010600030101010101" pitchFamily="2" charset="-122"/>
                <a:cs typeface="Arial" panose="020B0604020202020204" pitchFamily="34" charset="0"/>
              </a:rPr>
              <a:t>(2)     A court shall not make an interim care order or interim supervision order under this section unless it is satisfied that there are reasonable grounds for believing that circumstances with respect to the child are as mentioned in section 31(2).</a:t>
            </a:r>
          </a:p>
          <a:p>
            <a:pPr marL="0" indent="0">
              <a:buNone/>
            </a:pPr>
            <a:r>
              <a:rPr lang="en-GB" sz="1800" kern="100" dirty="0">
                <a:effectLst/>
                <a:ea typeface="DengXian" panose="02010600030101010101" pitchFamily="2" charset="-122"/>
                <a:cs typeface="Arial" panose="020B0604020202020204" pitchFamily="34" charset="0"/>
              </a:rPr>
              <a:t>That being: </a:t>
            </a:r>
          </a:p>
          <a:p>
            <a:pPr marL="0" indent="0">
              <a:buNone/>
            </a:pPr>
            <a:r>
              <a:rPr lang="en-GB" sz="1800" kern="100" dirty="0">
                <a:effectLst/>
                <a:ea typeface="DengXian" panose="02010600030101010101" pitchFamily="2" charset="-122"/>
                <a:cs typeface="Arial" panose="020B0604020202020204" pitchFamily="34" charset="0"/>
              </a:rPr>
              <a:t>(2</a:t>
            </a:r>
            <a:r>
              <a:rPr lang="en-GB" sz="1800" i="1" kern="100" dirty="0">
                <a:effectLst/>
                <a:ea typeface="DengXian" panose="02010600030101010101" pitchFamily="2" charset="-122"/>
                <a:cs typeface="Arial" panose="020B0604020202020204" pitchFamily="34" charset="0"/>
              </a:rPr>
              <a:t>)     A court may only make a care order or supervision order if it is satisfied – </a:t>
            </a:r>
          </a:p>
          <a:p>
            <a:pPr marL="0" indent="0">
              <a:buNone/>
            </a:pPr>
            <a:r>
              <a:rPr lang="en-GB" sz="1800" i="1" kern="100" dirty="0">
                <a:effectLst/>
                <a:ea typeface="DengXian" panose="02010600030101010101" pitchFamily="2" charset="-122"/>
                <a:cs typeface="Arial" panose="020B0604020202020204" pitchFamily="34" charset="0"/>
              </a:rPr>
              <a:t>	(a)     that the child concerned is suffering, or is likely to suffer, significant harm; and </a:t>
            </a:r>
          </a:p>
          <a:p>
            <a:pPr marL="0" indent="0">
              <a:buNone/>
            </a:pPr>
            <a:r>
              <a:rPr lang="en-GB" sz="1800" i="1" kern="100" dirty="0">
                <a:effectLst/>
                <a:ea typeface="DengXian" panose="02010600030101010101" pitchFamily="2" charset="-122"/>
                <a:cs typeface="Arial" panose="020B0604020202020204" pitchFamily="34" charset="0"/>
              </a:rPr>
              <a:t>	(b)     that the harm, or likelihood of harm, is attributable to – </a:t>
            </a:r>
          </a:p>
          <a:p>
            <a:pPr marL="0" indent="0">
              <a:lnSpc>
                <a:spcPct val="115000"/>
              </a:lnSpc>
              <a:spcAft>
                <a:spcPts val="800"/>
              </a:spcAft>
              <a:buNone/>
            </a:pPr>
            <a:r>
              <a:rPr lang="en-GB" sz="1800" i="1" kern="100" dirty="0">
                <a:effectLst/>
                <a:ea typeface="DengXian" panose="02010600030101010101" pitchFamily="2" charset="-122"/>
                <a:cs typeface="Arial" panose="020B0604020202020204" pitchFamily="34" charset="0"/>
              </a:rPr>
              <a:t>		(</a:t>
            </a:r>
            <a:r>
              <a:rPr lang="en-GB" sz="1800" i="1" kern="100" dirty="0" err="1">
                <a:effectLst/>
                <a:ea typeface="DengXian" panose="02010600030101010101" pitchFamily="2" charset="-122"/>
                <a:cs typeface="Arial" panose="020B0604020202020204" pitchFamily="34" charset="0"/>
              </a:rPr>
              <a:t>i</a:t>
            </a:r>
            <a:r>
              <a:rPr lang="en-GB" sz="1800" i="1" kern="100" dirty="0">
                <a:effectLst/>
                <a:ea typeface="DengXian" panose="02010600030101010101" pitchFamily="2" charset="-122"/>
                <a:cs typeface="Arial" panose="020B0604020202020204" pitchFamily="34" charset="0"/>
              </a:rPr>
              <a:t>)     the care given to the child, or likely to be given to him if the order were not made, not 			being what it would be reasonable to expect a parent to give to him; or </a:t>
            </a:r>
          </a:p>
          <a:p>
            <a:pPr marL="0" indent="0">
              <a:lnSpc>
                <a:spcPct val="115000"/>
              </a:lnSpc>
              <a:spcAft>
                <a:spcPts val="800"/>
              </a:spcAft>
              <a:buNone/>
            </a:pPr>
            <a:r>
              <a:rPr lang="en-GB" sz="1800" i="1" kern="100" dirty="0">
                <a:effectLst/>
                <a:ea typeface="DengXian" panose="02010600030101010101" pitchFamily="2" charset="-122"/>
                <a:cs typeface="Arial" panose="020B0604020202020204" pitchFamily="34" charset="0"/>
              </a:rPr>
              <a:t>		(ii)     the child's being beyond parental control</a:t>
            </a:r>
            <a:r>
              <a:rPr lang="en-GB" sz="1800" kern="100" dirty="0">
                <a:effectLst/>
                <a:ea typeface="DengXian" panose="02010600030101010101" pitchFamily="2" charset="-122"/>
                <a:cs typeface="Arial" panose="020B0604020202020204" pitchFamily="34" charset="0"/>
              </a:rPr>
              <a:t>.</a:t>
            </a:r>
          </a:p>
        </p:txBody>
      </p:sp>
    </p:spTree>
    <p:extLst>
      <p:ext uri="{BB962C8B-B14F-4D97-AF65-F5344CB8AC3E}">
        <p14:creationId xmlns:p14="http://schemas.microsoft.com/office/powerpoint/2010/main" val="2352438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7C62757-501D-56A3-1287-CAFC87E6B3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8917E9-3AE9-9884-8C64-9F0F28056CB2}"/>
              </a:ext>
            </a:extLst>
          </p:cNvPr>
          <p:cNvSpPr>
            <a:spLocks noGrp="1"/>
          </p:cNvSpPr>
          <p:nvPr>
            <p:ph type="title"/>
          </p:nvPr>
        </p:nvSpPr>
        <p:spPr/>
        <p:txBody>
          <a:bodyPr/>
          <a:lstStyle/>
          <a:p>
            <a:r>
              <a:rPr lang="en-GB" i="1" dirty="0"/>
              <a:t>Re C (A Child) (Interim Separation)</a:t>
            </a:r>
            <a:r>
              <a:rPr lang="en-GB" dirty="0"/>
              <a:t> [2019] EWCA </a:t>
            </a:r>
            <a:r>
              <a:rPr lang="en-GB" dirty="0" err="1"/>
              <a:t>Civ</a:t>
            </a:r>
            <a:r>
              <a:rPr lang="en-GB" dirty="0"/>
              <a:t> 1998 </a:t>
            </a:r>
          </a:p>
        </p:txBody>
      </p:sp>
      <p:sp>
        <p:nvSpPr>
          <p:cNvPr id="3" name="Content Placeholder 2">
            <a:extLst>
              <a:ext uri="{FF2B5EF4-FFF2-40B4-BE49-F238E27FC236}">
                <a16:creationId xmlns:a16="http://schemas.microsoft.com/office/drawing/2014/main" id="{6119104A-EB49-EF80-0E6F-EFBD4A05225D}"/>
              </a:ext>
            </a:extLst>
          </p:cNvPr>
          <p:cNvSpPr>
            <a:spLocks noGrp="1"/>
          </p:cNvSpPr>
          <p:nvPr>
            <p:ph idx="1"/>
          </p:nvPr>
        </p:nvSpPr>
        <p:spPr/>
        <p:txBody>
          <a:bodyPr>
            <a:normAutofit fontScale="70000" lnSpcReduction="20000"/>
          </a:bodyPr>
          <a:lstStyle/>
          <a:p>
            <a:pPr marL="0" lvl="0" indent="0" rtl="0">
              <a:lnSpc>
                <a:spcPts val="1875"/>
              </a:lnSpc>
              <a:spcAft>
                <a:spcPts val="750"/>
              </a:spcAft>
              <a:buSzPts val="1000"/>
              <a:buNone/>
              <a:tabLst>
                <a:tab pos="457200" algn="l"/>
              </a:tabLst>
            </a:pPr>
            <a:r>
              <a:rPr lang="en-GB" sz="1800" kern="0" dirty="0">
                <a:solidFill>
                  <a:srgbClr val="000000"/>
                </a:solidFill>
                <a:effectLst/>
                <a:ea typeface="Times New Roman" panose="02020603050405020304" pitchFamily="18" charset="0"/>
                <a:cs typeface="Times New Roman" panose="02020603050405020304" pitchFamily="18" charset="0"/>
              </a:rPr>
              <a:t>‘(1) An interim order is inevitably made at a stage when the evidence is incomplete. It should therefore only be made in order to regulate matters that cannot await the final hearing and it is not intended to place any party to the proceedings at an advantage or a disadvantage.</a:t>
            </a:r>
            <a:endParaRPr lang="en-GB" sz="1800" kern="100" dirty="0">
              <a:effectLst/>
              <a:ea typeface="DengXian" panose="02010600030101010101" pitchFamily="2" charset="-122"/>
              <a:cs typeface="Arial" panose="020B0604020202020204" pitchFamily="34" charset="0"/>
            </a:endParaRPr>
          </a:p>
          <a:p>
            <a:pPr marL="0" lvl="0" indent="0">
              <a:lnSpc>
                <a:spcPts val="1875"/>
              </a:lnSpc>
              <a:spcAft>
                <a:spcPts val="750"/>
              </a:spcAft>
              <a:buSzPts val="1000"/>
              <a:buNone/>
              <a:tabLst>
                <a:tab pos="457200" algn="l"/>
              </a:tabLst>
            </a:pPr>
            <a:r>
              <a:rPr lang="en-GB" sz="1800" kern="0" dirty="0">
                <a:solidFill>
                  <a:srgbClr val="000000"/>
                </a:solidFill>
                <a:effectLst/>
                <a:ea typeface="Times New Roman" panose="02020603050405020304" pitchFamily="18" charset="0"/>
                <a:cs typeface="Times New Roman" panose="02020603050405020304" pitchFamily="18" charset="0"/>
              </a:rPr>
              <a:t>(2) The removal of a child from a parent is an interference with their right to respect for family life under Art. 8. Removal at an interim stage is a particularly sharp interference, which is compounded in the case of a baby when removal will affect the formation and development of the parent-child bond.</a:t>
            </a:r>
            <a:endParaRPr lang="en-GB" sz="1800" kern="100" dirty="0">
              <a:effectLst/>
              <a:ea typeface="DengXian" panose="02010600030101010101" pitchFamily="2" charset="-122"/>
              <a:cs typeface="Arial" panose="020B0604020202020204" pitchFamily="34" charset="0"/>
            </a:endParaRPr>
          </a:p>
          <a:p>
            <a:pPr marL="0" lvl="0" indent="0">
              <a:lnSpc>
                <a:spcPts val="1875"/>
              </a:lnSpc>
              <a:spcAft>
                <a:spcPts val="750"/>
              </a:spcAft>
              <a:buSzPts val="1000"/>
              <a:buNone/>
              <a:tabLst>
                <a:tab pos="457200" algn="l"/>
              </a:tabLst>
            </a:pPr>
            <a:r>
              <a:rPr lang="en-GB" sz="1800" kern="0" dirty="0">
                <a:solidFill>
                  <a:srgbClr val="000000"/>
                </a:solidFill>
                <a:effectLst/>
                <a:ea typeface="Times New Roman" panose="02020603050405020304" pitchFamily="18" charset="0"/>
                <a:cs typeface="Times New Roman" panose="02020603050405020304" pitchFamily="18" charset="0"/>
              </a:rPr>
              <a:t>(3) Accordingly, in all cases an order for separation under an interim care order will only be justified where it is both necessary and proportionate. The lower (‘reasonable grounds’) threshold for an interim care order is not an invitation to make an order that does not satisfy these exacting criteria.</a:t>
            </a:r>
            <a:endParaRPr lang="en-GB" sz="1800" kern="100" dirty="0">
              <a:effectLst/>
              <a:ea typeface="DengXian" panose="02010600030101010101" pitchFamily="2" charset="-122"/>
              <a:cs typeface="Arial" panose="020B0604020202020204" pitchFamily="34" charset="0"/>
            </a:endParaRPr>
          </a:p>
          <a:p>
            <a:pPr marL="0" lvl="0" indent="0">
              <a:lnSpc>
                <a:spcPts val="1875"/>
              </a:lnSpc>
              <a:spcAft>
                <a:spcPts val="750"/>
              </a:spcAft>
              <a:buSzPts val="1000"/>
              <a:buNone/>
              <a:tabLst>
                <a:tab pos="457200" algn="l"/>
              </a:tabLst>
            </a:pPr>
            <a:r>
              <a:rPr lang="en-GB" sz="1800" kern="0" dirty="0">
                <a:solidFill>
                  <a:srgbClr val="000000"/>
                </a:solidFill>
                <a:effectLst/>
                <a:ea typeface="Times New Roman" panose="02020603050405020304" pitchFamily="18" charset="0"/>
                <a:cs typeface="Times New Roman" panose="02020603050405020304" pitchFamily="18" charset="0"/>
              </a:rPr>
              <a:t>(4) A plan for immediate separation is therefore only to be sanctioned by the court where the child’s physical safety or psychological or emotional welfare demands it and where the length and likely consequences of the separation are a proportionate response to the risks that would arise if it did not occur.</a:t>
            </a:r>
            <a:endParaRPr lang="en-GB" sz="1800" kern="100" dirty="0">
              <a:effectLst/>
              <a:ea typeface="DengXian" panose="02010600030101010101" pitchFamily="2" charset="-122"/>
              <a:cs typeface="Arial" panose="020B0604020202020204" pitchFamily="34" charset="0"/>
            </a:endParaRPr>
          </a:p>
          <a:p>
            <a:pPr marL="0" lvl="0" indent="0">
              <a:lnSpc>
                <a:spcPts val="1875"/>
              </a:lnSpc>
              <a:spcAft>
                <a:spcPts val="750"/>
              </a:spcAft>
              <a:buSzPts val="1000"/>
              <a:buNone/>
              <a:tabLst>
                <a:tab pos="457200" algn="l"/>
              </a:tabLst>
            </a:pPr>
            <a:r>
              <a:rPr lang="en-GB" sz="1800" kern="0" dirty="0">
                <a:solidFill>
                  <a:srgbClr val="000000"/>
                </a:solidFill>
                <a:effectLst/>
                <a:ea typeface="Times New Roman" panose="02020603050405020304" pitchFamily="18" charset="0"/>
                <a:cs typeface="Times New Roman" panose="02020603050405020304" pitchFamily="18" charset="0"/>
              </a:rPr>
              <a:t>(5) The high standard of justification that must be shown by a local authority seeking an order for separation requires it to inform the court of all available resources that might remove the need for separation.</a:t>
            </a:r>
            <a:endParaRPr lang="en-GB" sz="1800" kern="100" dirty="0">
              <a:effectLst/>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300072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97C8316-249D-7772-C9FC-4F5B29F8DA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A1C39-0906-76BB-6E81-3984536CF493}"/>
              </a:ext>
            </a:extLst>
          </p:cNvPr>
          <p:cNvSpPr>
            <a:spLocks noGrp="1"/>
          </p:cNvSpPr>
          <p:nvPr>
            <p:ph type="title"/>
          </p:nvPr>
        </p:nvSpPr>
        <p:spPr/>
        <p:txBody>
          <a:bodyPr/>
          <a:lstStyle/>
          <a:p>
            <a:r>
              <a:rPr lang="en-GB" i="1" dirty="0"/>
              <a:t>Re C (A Child) (Interim Separation)</a:t>
            </a:r>
            <a:r>
              <a:rPr lang="en-GB" dirty="0"/>
              <a:t> [2019] EWCA </a:t>
            </a:r>
            <a:r>
              <a:rPr lang="en-GB" dirty="0" err="1"/>
              <a:t>Civ</a:t>
            </a:r>
            <a:r>
              <a:rPr lang="en-GB" dirty="0"/>
              <a:t> 1998 </a:t>
            </a:r>
          </a:p>
        </p:txBody>
      </p:sp>
      <p:sp>
        <p:nvSpPr>
          <p:cNvPr id="3" name="Content Placeholder 2">
            <a:extLst>
              <a:ext uri="{FF2B5EF4-FFF2-40B4-BE49-F238E27FC236}">
                <a16:creationId xmlns:a16="http://schemas.microsoft.com/office/drawing/2014/main" id="{D9C1C970-5FF4-C9F6-A41B-C89175B3A540}"/>
              </a:ext>
            </a:extLst>
          </p:cNvPr>
          <p:cNvSpPr>
            <a:spLocks noGrp="1"/>
          </p:cNvSpPr>
          <p:nvPr>
            <p:ph idx="1"/>
          </p:nvPr>
        </p:nvSpPr>
        <p:spPr/>
        <p:txBody>
          <a:bodyPr>
            <a:normAutofit/>
          </a:bodyPr>
          <a:lstStyle/>
          <a:p>
            <a:pPr marL="0" lvl="0" indent="0" rtl="0">
              <a:lnSpc>
                <a:spcPts val="1875"/>
              </a:lnSpc>
              <a:spcAft>
                <a:spcPts val="750"/>
              </a:spcAft>
              <a:buSzPts val="1000"/>
              <a:buNone/>
              <a:tabLst>
                <a:tab pos="457200" algn="l"/>
              </a:tabLst>
            </a:pPr>
            <a:endParaRPr lang="en-GB" kern="0" dirty="0">
              <a:solidFill>
                <a:srgbClr val="000000"/>
              </a:solidFill>
              <a:effectLst/>
              <a:latin typeface="avenir-regular-class"/>
              <a:ea typeface="Times New Roman" panose="02020603050405020304" pitchFamily="18" charset="0"/>
              <a:cs typeface="Times New Roman" panose="02020603050405020304" pitchFamily="18" charset="0"/>
            </a:endParaRPr>
          </a:p>
          <a:p>
            <a:pPr marL="0" lvl="0" indent="0" rtl="0">
              <a:lnSpc>
                <a:spcPts val="1875"/>
              </a:lnSpc>
              <a:spcAft>
                <a:spcPts val="750"/>
              </a:spcAft>
              <a:buSzPts val="1000"/>
              <a:buNone/>
              <a:tabLst>
                <a:tab pos="457200" algn="l"/>
              </a:tabLst>
            </a:pPr>
            <a:endParaRPr lang="en-GB" kern="0" dirty="0">
              <a:solidFill>
                <a:srgbClr val="000000"/>
              </a:solidFill>
              <a:latin typeface="avenir-regular-class"/>
              <a:ea typeface="Times New Roman" panose="02020603050405020304" pitchFamily="18" charset="0"/>
              <a:cs typeface="Times New Roman" panose="02020603050405020304" pitchFamily="18" charset="0"/>
            </a:endParaRPr>
          </a:p>
          <a:p>
            <a:pPr marL="0" lvl="0" indent="0" rtl="0">
              <a:lnSpc>
                <a:spcPct val="100000"/>
              </a:lnSpc>
              <a:spcAft>
                <a:spcPts val="750"/>
              </a:spcAft>
              <a:buSzPts val="1000"/>
              <a:buNone/>
              <a:tabLst>
                <a:tab pos="457200" algn="l"/>
              </a:tabLst>
            </a:pPr>
            <a:r>
              <a:rPr lang="en-GB" kern="0" dirty="0">
                <a:solidFill>
                  <a:srgbClr val="000000"/>
                </a:solidFill>
                <a:effectLst/>
                <a:ea typeface="Times New Roman" panose="02020603050405020304" pitchFamily="18" charset="0"/>
                <a:cs typeface="Times New Roman" panose="02020603050405020304" pitchFamily="18" charset="0"/>
              </a:rPr>
              <a:t>(1) An interim order is inevitably made at a stage when the evidence is incomplete. It should therefore only be made in order to </a:t>
            </a:r>
            <a:r>
              <a:rPr lang="en-GB" b="1" kern="0" dirty="0">
                <a:solidFill>
                  <a:srgbClr val="000000"/>
                </a:solidFill>
                <a:effectLst/>
                <a:ea typeface="Times New Roman" panose="02020603050405020304" pitchFamily="18" charset="0"/>
                <a:cs typeface="Times New Roman" panose="02020603050405020304" pitchFamily="18" charset="0"/>
              </a:rPr>
              <a:t>regulate matters that cannot await the final hearing </a:t>
            </a:r>
            <a:r>
              <a:rPr lang="en-GB" kern="0" dirty="0">
                <a:solidFill>
                  <a:srgbClr val="000000"/>
                </a:solidFill>
                <a:effectLst/>
                <a:ea typeface="Times New Roman" panose="02020603050405020304" pitchFamily="18" charset="0"/>
                <a:cs typeface="Times New Roman" panose="02020603050405020304" pitchFamily="18" charset="0"/>
              </a:rPr>
              <a:t>and it is </a:t>
            </a:r>
            <a:r>
              <a:rPr lang="en-GB" b="1" kern="0" dirty="0">
                <a:solidFill>
                  <a:srgbClr val="000000"/>
                </a:solidFill>
                <a:effectLst/>
                <a:ea typeface="Times New Roman" panose="02020603050405020304" pitchFamily="18" charset="0"/>
                <a:cs typeface="Times New Roman" panose="02020603050405020304" pitchFamily="18" charset="0"/>
              </a:rPr>
              <a:t>not intended to place any party to the proceedings at an advantage or a disadvantage</a:t>
            </a:r>
            <a:endParaRPr lang="en-GB" b="1" kern="100" dirty="0">
              <a:effectLst/>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1111686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DCF8166-B51E-E9A2-1F13-9B0C9A8C1F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42B3E0-D275-375E-CA9E-4C95F981F7FE}"/>
              </a:ext>
            </a:extLst>
          </p:cNvPr>
          <p:cNvSpPr>
            <a:spLocks noGrp="1"/>
          </p:cNvSpPr>
          <p:nvPr>
            <p:ph type="title"/>
          </p:nvPr>
        </p:nvSpPr>
        <p:spPr/>
        <p:txBody>
          <a:bodyPr/>
          <a:lstStyle/>
          <a:p>
            <a:r>
              <a:rPr lang="en-GB" i="1" dirty="0"/>
              <a:t>Re C (A Child) (Interim Separation)</a:t>
            </a:r>
            <a:r>
              <a:rPr lang="en-GB" dirty="0"/>
              <a:t> [2019] EWCA </a:t>
            </a:r>
            <a:r>
              <a:rPr lang="en-GB" dirty="0" err="1"/>
              <a:t>Civ</a:t>
            </a:r>
            <a:r>
              <a:rPr lang="en-GB" dirty="0"/>
              <a:t> 1998 </a:t>
            </a:r>
          </a:p>
        </p:txBody>
      </p:sp>
      <p:sp>
        <p:nvSpPr>
          <p:cNvPr id="3" name="Content Placeholder 2">
            <a:extLst>
              <a:ext uri="{FF2B5EF4-FFF2-40B4-BE49-F238E27FC236}">
                <a16:creationId xmlns:a16="http://schemas.microsoft.com/office/drawing/2014/main" id="{3DD4615C-CA40-659A-6F0B-781B0023317B}"/>
              </a:ext>
            </a:extLst>
          </p:cNvPr>
          <p:cNvSpPr>
            <a:spLocks noGrp="1"/>
          </p:cNvSpPr>
          <p:nvPr>
            <p:ph idx="1"/>
          </p:nvPr>
        </p:nvSpPr>
        <p:spPr/>
        <p:txBody>
          <a:bodyPr>
            <a:normAutofit/>
          </a:bodyPr>
          <a:lstStyle/>
          <a:p>
            <a:pPr marL="0" lvl="0" indent="0" rtl="0">
              <a:lnSpc>
                <a:spcPts val="1875"/>
              </a:lnSpc>
              <a:spcAft>
                <a:spcPts val="750"/>
              </a:spcAft>
              <a:buSzPts val="1000"/>
              <a:buNone/>
              <a:tabLst>
                <a:tab pos="457200" algn="l"/>
              </a:tabLst>
            </a:pPr>
            <a:endParaRPr lang="en-GB" kern="0" dirty="0">
              <a:solidFill>
                <a:srgbClr val="000000"/>
              </a:solidFill>
              <a:effectLst/>
              <a:latin typeface="avenir-regular-class"/>
              <a:ea typeface="Times New Roman" panose="02020603050405020304" pitchFamily="18" charset="0"/>
              <a:cs typeface="Times New Roman" panose="02020603050405020304" pitchFamily="18" charset="0"/>
            </a:endParaRPr>
          </a:p>
          <a:p>
            <a:pPr marL="0" lvl="0" indent="0" rtl="0">
              <a:lnSpc>
                <a:spcPts val="1875"/>
              </a:lnSpc>
              <a:spcAft>
                <a:spcPts val="750"/>
              </a:spcAft>
              <a:buSzPts val="1000"/>
              <a:buNone/>
              <a:tabLst>
                <a:tab pos="457200" algn="l"/>
              </a:tabLst>
            </a:pPr>
            <a:endParaRPr lang="en-GB" kern="0" dirty="0">
              <a:solidFill>
                <a:srgbClr val="000000"/>
              </a:solidFill>
              <a:latin typeface="avenir-regular-class"/>
              <a:ea typeface="Times New Roman" panose="02020603050405020304" pitchFamily="18" charset="0"/>
              <a:cs typeface="Times New Roman" panose="02020603050405020304" pitchFamily="18" charset="0"/>
            </a:endParaRPr>
          </a:p>
          <a:p>
            <a:pPr marL="0" indent="0">
              <a:lnSpc>
                <a:spcPct val="100000"/>
              </a:lnSpc>
              <a:spcAft>
                <a:spcPts val="750"/>
              </a:spcAft>
              <a:buSzPts val="1000"/>
              <a:buNone/>
              <a:tabLst>
                <a:tab pos="457200" algn="l"/>
              </a:tabLst>
            </a:pPr>
            <a:r>
              <a:rPr lang="en-GB" kern="0" dirty="0">
                <a:solidFill>
                  <a:srgbClr val="000000"/>
                </a:solidFill>
                <a:effectLst/>
                <a:ea typeface="Times New Roman" panose="02020603050405020304" pitchFamily="18" charset="0"/>
                <a:cs typeface="Times New Roman" panose="02020603050405020304" pitchFamily="18" charset="0"/>
              </a:rPr>
              <a:t>(2) The removal of a child from a parent is an interference with their right to respect for family life under Art. 8. Removal at an interim stage is a particularly sharp interference, which is compounded in the case of a baby when removal will affect the formation and development of the parent-child bond.</a:t>
            </a:r>
            <a:endParaRPr lang="en-GB" kern="100" dirty="0">
              <a:effectLst/>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1286048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B0BADF9-0801-AF18-0217-7CF48A9682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0CBA28-E9A5-9578-8A60-738C68490556}"/>
              </a:ext>
            </a:extLst>
          </p:cNvPr>
          <p:cNvSpPr>
            <a:spLocks noGrp="1"/>
          </p:cNvSpPr>
          <p:nvPr>
            <p:ph type="title"/>
          </p:nvPr>
        </p:nvSpPr>
        <p:spPr/>
        <p:txBody>
          <a:bodyPr/>
          <a:lstStyle/>
          <a:p>
            <a:r>
              <a:rPr lang="en-GB" i="1" dirty="0"/>
              <a:t>Re C (A Child) (Interim Separation)</a:t>
            </a:r>
            <a:r>
              <a:rPr lang="en-GB" dirty="0"/>
              <a:t> [2019] EWCA </a:t>
            </a:r>
            <a:r>
              <a:rPr lang="en-GB" dirty="0" err="1"/>
              <a:t>Civ</a:t>
            </a:r>
            <a:r>
              <a:rPr lang="en-GB" dirty="0"/>
              <a:t> 1998 </a:t>
            </a:r>
          </a:p>
        </p:txBody>
      </p:sp>
      <p:sp>
        <p:nvSpPr>
          <p:cNvPr id="3" name="Content Placeholder 2">
            <a:extLst>
              <a:ext uri="{FF2B5EF4-FFF2-40B4-BE49-F238E27FC236}">
                <a16:creationId xmlns:a16="http://schemas.microsoft.com/office/drawing/2014/main" id="{7CFCBD67-E80F-2099-40D6-351B8DCD4DBF}"/>
              </a:ext>
            </a:extLst>
          </p:cNvPr>
          <p:cNvSpPr>
            <a:spLocks noGrp="1"/>
          </p:cNvSpPr>
          <p:nvPr>
            <p:ph idx="1"/>
          </p:nvPr>
        </p:nvSpPr>
        <p:spPr/>
        <p:txBody>
          <a:bodyPr>
            <a:normAutofit/>
          </a:bodyPr>
          <a:lstStyle/>
          <a:p>
            <a:pPr marL="0" lvl="0" indent="0" rtl="0">
              <a:lnSpc>
                <a:spcPts val="1875"/>
              </a:lnSpc>
              <a:spcAft>
                <a:spcPts val="750"/>
              </a:spcAft>
              <a:buSzPts val="1000"/>
              <a:buNone/>
              <a:tabLst>
                <a:tab pos="457200" algn="l"/>
              </a:tabLst>
            </a:pPr>
            <a:endParaRPr lang="en-GB" kern="0" dirty="0">
              <a:solidFill>
                <a:srgbClr val="000000"/>
              </a:solidFill>
              <a:effectLst/>
              <a:latin typeface="avenir-regular-class"/>
              <a:ea typeface="Times New Roman" panose="02020603050405020304" pitchFamily="18" charset="0"/>
              <a:cs typeface="Times New Roman" panose="02020603050405020304" pitchFamily="18" charset="0"/>
            </a:endParaRPr>
          </a:p>
          <a:p>
            <a:pPr marL="0" lvl="0" indent="0" rtl="0">
              <a:lnSpc>
                <a:spcPts val="1875"/>
              </a:lnSpc>
              <a:spcAft>
                <a:spcPts val="750"/>
              </a:spcAft>
              <a:buSzPts val="1000"/>
              <a:buNone/>
              <a:tabLst>
                <a:tab pos="457200" algn="l"/>
              </a:tabLst>
            </a:pPr>
            <a:endParaRPr lang="en-GB" kern="0" dirty="0">
              <a:solidFill>
                <a:srgbClr val="000000"/>
              </a:solidFill>
              <a:latin typeface="avenir-regular-class"/>
              <a:ea typeface="Times New Roman" panose="02020603050405020304" pitchFamily="18" charset="0"/>
              <a:cs typeface="Times New Roman" panose="02020603050405020304" pitchFamily="18" charset="0"/>
            </a:endParaRPr>
          </a:p>
          <a:p>
            <a:pPr marL="0" indent="0">
              <a:lnSpc>
                <a:spcPct val="100000"/>
              </a:lnSpc>
              <a:spcAft>
                <a:spcPts val="750"/>
              </a:spcAft>
              <a:buNone/>
            </a:pPr>
            <a:r>
              <a:rPr lang="en-GB" kern="0" dirty="0">
                <a:solidFill>
                  <a:srgbClr val="000000"/>
                </a:solidFill>
                <a:effectLst/>
                <a:ea typeface="Times New Roman" panose="02020603050405020304" pitchFamily="18" charset="0"/>
                <a:cs typeface="Times New Roman" panose="02020603050405020304" pitchFamily="18" charset="0"/>
              </a:rPr>
              <a:t>(3) Accordingly, in all cases an order for separation under an interim care order will only be justified where it is both </a:t>
            </a:r>
            <a:r>
              <a:rPr lang="en-GB" b="1" kern="0" dirty="0">
                <a:solidFill>
                  <a:srgbClr val="000000"/>
                </a:solidFill>
                <a:effectLst/>
                <a:ea typeface="Times New Roman" panose="02020603050405020304" pitchFamily="18" charset="0"/>
                <a:cs typeface="Times New Roman" panose="02020603050405020304" pitchFamily="18" charset="0"/>
              </a:rPr>
              <a:t>necessary and proportionate</a:t>
            </a:r>
            <a:r>
              <a:rPr lang="en-GB" kern="0" dirty="0">
                <a:solidFill>
                  <a:srgbClr val="000000"/>
                </a:solidFill>
                <a:effectLst/>
                <a:ea typeface="Times New Roman" panose="02020603050405020304" pitchFamily="18" charset="0"/>
                <a:cs typeface="Times New Roman" panose="02020603050405020304" pitchFamily="18" charset="0"/>
              </a:rPr>
              <a:t>. The lower (‘reasonable grounds’) threshold for an interim care order is not an invitation to make an order that does not satisfy these exacting criteria.</a:t>
            </a:r>
            <a:endParaRPr lang="en-GB" kern="100" dirty="0">
              <a:effectLst/>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3870925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3A8ED5C-9FBF-FAB0-EF12-01CBBDD468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7A18F6-FAF5-8A29-256C-5F05690755B6}"/>
              </a:ext>
            </a:extLst>
          </p:cNvPr>
          <p:cNvSpPr>
            <a:spLocks noGrp="1"/>
          </p:cNvSpPr>
          <p:nvPr>
            <p:ph type="title"/>
          </p:nvPr>
        </p:nvSpPr>
        <p:spPr/>
        <p:txBody>
          <a:bodyPr/>
          <a:lstStyle/>
          <a:p>
            <a:r>
              <a:rPr lang="en-GB" i="1" dirty="0"/>
              <a:t>Re C (A Child) (Interim Separation)</a:t>
            </a:r>
            <a:r>
              <a:rPr lang="en-GB" dirty="0"/>
              <a:t> [2019] EWCA </a:t>
            </a:r>
            <a:r>
              <a:rPr lang="en-GB" dirty="0" err="1"/>
              <a:t>Civ</a:t>
            </a:r>
            <a:r>
              <a:rPr lang="en-GB" dirty="0"/>
              <a:t> 1998 </a:t>
            </a:r>
          </a:p>
        </p:txBody>
      </p:sp>
      <p:sp>
        <p:nvSpPr>
          <p:cNvPr id="3" name="Content Placeholder 2">
            <a:extLst>
              <a:ext uri="{FF2B5EF4-FFF2-40B4-BE49-F238E27FC236}">
                <a16:creationId xmlns:a16="http://schemas.microsoft.com/office/drawing/2014/main" id="{418BCF7B-47D7-4542-3F49-89FB884727E8}"/>
              </a:ext>
            </a:extLst>
          </p:cNvPr>
          <p:cNvSpPr>
            <a:spLocks noGrp="1"/>
          </p:cNvSpPr>
          <p:nvPr>
            <p:ph idx="1"/>
          </p:nvPr>
        </p:nvSpPr>
        <p:spPr/>
        <p:txBody>
          <a:bodyPr>
            <a:normAutofit/>
          </a:bodyPr>
          <a:lstStyle/>
          <a:p>
            <a:pPr marL="0" lvl="0" indent="0" rtl="0">
              <a:lnSpc>
                <a:spcPts val="1875"/>
              </a:lnSpc>
              <a:spcAft>
                <a:spcPts val="750"/>
              </a:spcAft>
              <a:buSzPts val="1000"/>
              <a:buNone/>
              <a:tabLst>
                <a:tab pos="457200" algn="l"/>
              </a:tabLst>
            </a:pPr>
            <a:endParaRPr lang="en-GB" kern="0" dirty="0">
              <a:solidFill>
                <a:srgbClr val="000000"/>
              </a:solidFill>
              <a:effectLst/>
              <a:latin typeface="avenir-regular-class"/>
              <a:ea typeface="Times New Roman" panose="02020603050405020304" pitchFamily="18" charset="0"/>
              <a:cs typeface="Times New Roman" panose="02020603050405020304" pitchFamily="18" charset="0"/>
            </a:endParaRPr>
          </a:p>
          <a:p>
            <a:pPr marL="0" lvl="0" indent="0" rtl="0">
              <a:lnSpc>
                <a:spcPts val="1875"/>
              </a:lnSpc>
              <a:spcAft>
                <a:spcPts val="750"/>
              </a:spcAft>
              <a:buSzPts val="1000"/>
              <a:buNone/>
              <a:tabLst>
                <a:tab pos="457200" algn="l"/>
              </a:tabLst>
            </a:pPr>
            <a:endParaRPr lang="en-GB" kern="0" dirty="0">
              <a:solidFill>
                <a:srgbClr val="000000"/>
              </a:solidFill>
              <a:ea typeface="Times New Roman" panose="02020603050405020304" pitchFamily="18" charset="0"/>
              <a:cs typeface="Times New Roman" panose="02020603050405020304" pitchFamily="18" charset="0"/>
            </a:endParaRPr>
          </a:p>
          <a:p>
            <a:pPr marL="0" indent="0">
              <a:lnSpc>
                <a:spcPct val="100000"/>
              </a:lnSpc>
              <a:spcAft>
                <a:spcPts val="750"/>
              </a:spcAft>
              <a:buNone/>
            </a:pPr>
            <a:r>
              <a:rPr lang="en-GB" kern="0" dirty="0">
                <a:solidFill>
                  <a:srgbClr val="000000"/>
                </a:solidFill>
                <a:effectLst/>
                <a:ea typeface="Times New Roman" panose="02020603050405020304" pitchFamily="18" charset="0"/>
                <a:cs typeface="Times New Roman" panose="02020603050405020304" pitchFamily="18" charset="0"/>
              </a:rPr>
              <a:t>(4) A plan for immediate separation is therefore only to be sanctioned by the court where the </a:t>
            </a:r>
            <a:r>
              <a:rPr lang="en-GB" b="1" kern="0" dirty="0">
                <a:solidFill>
                  <a:srgbClr val="000000"/>
                </a:solidFill>
                <a:effectLst/>
                <a:ea typeface="Times New Roman" panose="02020603050405020304" pitchFamily="18" charset="0"/>
                <a:cs typeface="Times New Roman" panose="02020603050405020304" pitchFamily="18" charset="0"/>
              </a:rPr>
              <a:t>child’s physical safety or psychological or emotional welfare demands it </a:t>
            </a:r>
            <a:r>
              <a:rPr lang="en-GB" kern="0" dirty="0">
                <a:solidFill>
                  <a:srgbClr val="000000"/>
                </a:solidFill>
                <a:effectLst/>
                <a:ea typeface="Times New Roman" panose="02020603050405020304" pitchFamily="18" charset="0"/>
                <a:cs typeface="Times New Roman" panose="02020603050405020304" pitchFamily="18" charset="0"/>
              </a:rPr>
              <a:t>and where the length and likely consequences of the separation are a </a:t>
            </a:r>
            <a:r>
              <a:rPr lang="en-GB" b="1" kern="0" dirty="0">
                <a:solidFill>
                  <a:srgbClr val="000000"/>
                </a:solidFill>
                <a:effectLst/>
                <a:ea typeface="Times New Roman" panose="02020603050405020304" pitchFamily="18" charset="0"/>
                <a:cs typeface="Times New Roman" panose="02020603050405020304" pitchFamily="18" charset="0"/>
              </a:rPr>
              <a:t>proportionate response to the risks</a:t>
            </a:r>
            <a:r>
              <a:rPr lang="en-GB" kern="0" dirty="0">
                <a:solidFill>
                  <a:srgbClr val="000000"/>
                </a:solidFill>
                <a:effectLst/>
                <a:ea typeface="Times New Roman" panose="02020603050405020304" pitchFamily="18" charset="0"/>
                <a:cs typeface="Times New Roman" panose="02020603050405020304" pitchFamily="18" charset="0"/>
              </a:rPr>
              <a:t> that would arise if it did not occur.</a:t>
            </a:r>
          </a:p>
          <a:p>
            <a:pPr marL="0" indent="0">
              <a:lnSpc>
                <a:spcPct val="100000"/>
              </a:lnSpc>
              <a:spcAft>
                <a:spcPts val="750"/>
              </a:spcAft>
              <a:buNone/>
            </a:pPr>
            <a:endParaRPr lang="en-GB" kern="100" dirty="0">
              <a:effectLst/>
              <a:latin typeface="Aptos" panose="020B000402020202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2318715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F73185C-017E-8A7F-2253-5B4243D55E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D04B12-B7F9-B1F5-7975-0C7EBC188EFA}"/>
              </a:ext>
            </a:extLst>
          </p:cNvPr>
          <p:cNvSpPr>
            <a:spLocks noGrp="1"/>
          </p:cNvSpPr>
          <p:nvPr>
            <p:ph type="title"/>
          </p:nvPr>
        </p:nvSpPr>
        <p:spPr/>
        <p:txBody>
          <a:bodyPr/>
          <a:lstStyle/>
          <a:p>
            <a:r>
              <a:rPr lang="en-GB" i="1" dirty="0"/>
              <a:t>Re C (A Child) (Interim Separation)</a:t>
            </a:r>
            <a:r>
              <a:rPr lang="en-GB" dirty="0"/>
              <a:t> [2019] EWCA </a:t>
            </a:r>
            <a:r>
              <a:rPr lang="en-GB" dirty="0" err="1"/>
              <a:t>Civ</a:t>
            </a:r>
            <a:r>
              <a:rPr lang="en-GB" dirty="0"/>
              <a:t> 1998 </a:t>
            </a:r>
          </a:p>
        </p:txBody>
      </p:sp>
      <p:sp>
        <p:nvSpPr>
          <p:cNvPr id="3" name="Content Placeholder 2">
            <a:extLst>
              <a:ext uri="{FF2B5EF4-FFF2-40B4-BE49-F238E27FC236}">
                <a16:creationId xmlns:a16="http://schemas.microsoft.com/office/drawing/2014/main" id="{05862643-3B73-CC67-B136-DDCB5A92394E}"/>
              </a:ext>
            </a:extLst>
          </p:cNvPr>
          <p:cNvSpPr>
            <a:spLocks noGrp="1"/>
          </p:cNvSpPr>
          <p:nvPr>
            <p:ph idx="1"/>
          </p:nvPr>
        </p:nvSpPr>
        <p:spPr/>
        <p:txBody>
          <a:bodyPr>
            <a:normAutofit/>
          </a:bodyPr>
          <a:lstStyle/>
          <a:p>
            <a:pPr marL="0" lvl="0" indent="0" rtl="0">
              <a:lnSpc>
                <a:spcPts val="1875"/>
              </a:lnSpc>
              <a:spcAft>
                <a:spcPts val="750"/>
              </a:spcAft>
              <a:buSzPts val="1000"/>
              <a:buNone/>
              <a:tabLst>
                <a:tab pos="457200" algn="l"/>
              </a:tabLst>
            </a:pPr>
            <a:endParaRPr lang="en-GB" kern="0" dirty="0">
              <a:solidFill>
                <a:srgbClr val="000000"/>
              </a:solidFill>
              <a:effectLst/>
              <a:latin typeface="avenir-regular-class"/>
              <a:ea typeface="Times New Roman" panose="02020603050405020304" pitchFamily="18" charset="0"/>
              <a:cs typeface="Times New Roman" panose="02020603050405020304" pitchFamily="18" charset="0"/>
            </a:endParaRPr>
          </a:p>
          <a:p>
            <a:pPr marL="0" lvl="0" indent="0" rtl="0">
              <a:lnSpc>
                <a:spcPts val="1875"/>
              </a:lnSpc>
              <a:spcAft>
                <a:spcPts val="750"/>
              </a:spcAft>
              <a:buSzPts val="1000"/>
              <a:buNone/>
              <a:tabLst>
                <a:tab pos="457200" algn="l"/>
              </a:tabLst>
            </a:pPr>
            <a:endParaRPr lang="en-GB" kern="0" dirty="0">
              <a:solidFill>
                <a:srgbClr val="000000"/>
              </a:solidFill>
              <a:latin typeface="avenir-regular-class"/>
              <a:ea typeface="Times New Roman" panose="02020603050405020304" pitchFamily="18" charset="0"/>
              <a:cs typeface="Times New Roman" panose="02020603050405020304" pitchFamily="18" charset="0"/>
            </a:endParaRPr>
          </a:p>
          <a:p>
            <a:pPr marL="0" indent="0">
              <a:lnSpc>
                <a:spcPct val="100000"/>
              </a:lnSpc>
              <a:spcAft>
                <a:spcPts val="750"/>
              </a:spcAft>
              <a:buNone/>
            </a:pPr>
            <a:r>
              <a:rPr lang="en-GB" kern="0" dirty="0">
                <a:solidFill>
                  <a:srgbClr val="000000"/>
                </a:solidFill>
                <a:effectLst/>
                <a:ea typeface="Times New Roman" panose="02020603050405020304" pitchFamily="18" charset="0"/>
                <a:cs typeface="Times New Roman" panose="02020603050405020304" pitchFamily="18" charset="0"/>
              </a:rPr>
              <a:t>(5) The high standard of justification that must be shown by a local authority seeking an order for separation </a:t>
            </a:r>
            <a:r>
              <a:rPr lang="en-GB" b="1" kern="0" dirty="0">
                <a:solidFill>
                  <a:srgbClr val="000000"/>
                </a:solidFill>
                <a:effectLst/>
                <a:ea typeface="Times New Roman" panose="02020603050405020304" pitchFamily="18" charset="0"/>
                <a:cs typeface="Times New Roman" panose="02020603050405020304" pitchFamily="18" charset="0"/>
              </a:rPr>
              <a:t>requires it to inform the court of all available resources that might remove the need for separation.</a:t>
            </a:r>
            <a:endParaRPr lang="en-GB" b="1" kern="100" dirty="0">
              <a:effectLst/>
              <a:ea typeface="DengXian" panose="02010600030101010101" pitchFamily="2" charset="-122"/>
              <a:cs typeface="Arial" panose="020B0604020202020204" pitchFamily="34" charset="0"/>
            </a:endParaRPr>
          </a:p>
          <a:p>
            <a:pPr marL="0" indent="0">
              <a:lnSpc>
                <a:spcPct val="100000"/>
              </a:lnSpc>
              <a:spcAft>
                <a:spcPts val="750"/>
              </a:spcAft>
              <a:buNone/>
            </a:pPr>
            <a:endParaRPr lang="en-GB" kern="100" dirty="0">
              <a:effectLst/>
              <a:latin typeface="Aptos" panose="020B000402020202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3904053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86</TotalTime>
  <Words>1021</Words>
  <Application>Microsoft Macintosh PowerPoint</Application>
  <PresentationFormat>Widescreen</PresentationFormat>
  <Paragraphs>58</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avenir-regular-class</vt:lpstr>
      <vt:lpstr>DengXian</vt:lpstr>
      <vt:lpstr>Aptos</vt:lpstr>
      <vt:lpstr>Aptos Display</vt:lpstr>
      <vt:lpstr>Arial</vt:lpstr>
      <vt:lpstr>Times New Roman</vt:lpstr>
      <vt:lpstr>Wingdings</vt:lpstr>
      <vt:lpstr>Office Theme</vt:lpstr>
      <vt:lpstr>Re C: a Refresher</vt:lpstr>
      <vt:lpstr>Re C (A Child) (Interim Separation) [2019] EWCA Civ 1998 </vt:lpstr>
      <vt:lpstr>Re C (A Child) (Interim Separation) [2019] EWCA Civ 1998 </vt:lpstr>
      <vt:lpstr>Re C (A Child) (Interim Separation) [2019] EWCA Civ 1998 </vt:lpstr>
      <vt:lpstr>Re C (A Child) (Interim Separation) [2019] EWCA Civ 1998 </vt:lpstr>
      <vt:lpstr>Re C (A Child) (Interim Separation) [2019] EWCA Civ 1998 </vt:lpstr>
      <vt:lpstr>Re C (A Child) (Interim Separation) [2019] EWCA Civ 1998 </vt:lpstr>
      <vt:lpstr>Re C (A Child) (Interim Separation) [2019] EWCA Civ 1998 </vt:lpstr>
      <vt:lpstr>Re C (A Child) (Interim Separation) [2019] EWCA Civ 1998 </vt:lpstr>
      <vt:lpstr>Re C (A Child) (Interim Separation) [2019] EWCA Civ 1998 </vt:lpstr>
      <vt:lpstr>Re C (A Child) (Interim Separation) [2019] EWCA Civ 1998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 Jenkinson</dc:creator>
  <cp:lastModifiedBy>Katie Lynch</cp:lastModifiedBy>
  <cp:revision>2</cp:revision>
  <dcterms:created xsi:type="dcterms:W3CDTF">2025-03-17T15:03:17Z</dcterms:created>
  <dcterms:modified xsi:type="dcterms:W3CDTF">2025-09-24T15:29:15Z</dcterms:modified>
</cp:coreProperties>
</file>