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90" r:id="rId5"/>
    <p:sldId id="291" r:id="rId6"/>
    <p:sldId id="316" r:id="rId7"/>
    <p:sldId id="320" r:id="rId8"/>
    <p:sldId id="330" r:id="rId9"/>
    <p:sldId id="318" r:id="rId10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1C07"/>
    <a:srgbClr val="DC2F06"/>
    <a:srgbClr val="F94945"/>
    <a:srgbClr val="F95A49"/>
    <a:srgbClr val="F85B4A"/>
    <a:srgbClr val="F94D49"/>
    <a:srgbClr val="F94541"/>
    <a:srgbClr val="F9514D"/>
    <a:srgbClr val="F64A38"/>
    <a:srgbClr val="F75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960" autoAdjust="0"/>
    <p:restoredTop sz="94632" autoAdjust="0"/>
  </p:normalViewPr>
  <p:slideViewPr>
    <p:cSldViewPr snapToGrid="0">
      <p:cViewPr varScale="1">
        <p:scale>
          <a:sx n="62" d="100"/>
          <a:sy n="62" d="100"/>
        </p:scale>
        <p:origin x="696" y="268"/>
      </p:cViewPr>
      <p:guideLst>
        <p:guide orient="horz" pos="2160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180023" cy="18002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C6150-25BA-44F2-9C33-822E11B0DF2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92D19-83C5-4F6A-9B86-AD59C80234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501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23183-EE95-45E6-9E20-B8F1F50BBD67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7917B-DEC4-47C3-B88B-78AB94C35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105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hyperlink" Target="https://twitter.com/SJBnews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www.linkedin.com/company/st-johns-buildings-chambers/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egin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00" b="94400" l="592" r="39489">
                        <a14:foregroundMark x1="14323" y1="32914" x2="14323" y2="32914"/>
                        <a14:foregroundMark x1="13068" y1="29143" x2="15459" y2="35600"/>
                        <a14:foregroundMark x1="18300" y1="42857" x2="21046" y2="52800"/>
                        <a14:foregroundMark x1="25237" y1="36971" x2="28078" y2="30000"/>
                        <a14:foregroundMark x1="28196" y1="29714" x2="23532" y2="37771"/>
                        <a14:foregroundMark x1="25118" y1="30000" x2="27415" y2="34800"/>
                        <a14:foregroundMark x1="27865" y1="36971" x2="27060" y2="31829"/>
                        <a14:foregroundMark x1="13187" y1="29143" x2="13755" y2="36114"/>
                        <a14:foregroundMark x1="13518" y1="37771" x2="15246" y2="27829"/>
                        <a14:foregroundMark x1="15341" y1="28629" x2="16477" y2="37771"/>
                        <a14:foregroundMark x1="20573" y1="44743" x2="22846" y2="47143"/>
                        <a14:foregroundMark x1="22277" y1="43371" x2="20455" y2="55714"/>
                        <a14:foregroundMark x1="14654" y1="59771" x2="12287" y2="67257"/>
                        <a14:foregroundMark x1="13636" y1="68857" x2="15578" y2="60571"/>
                        <a14:foregroundMark x1="26042" y1="61086" x2="27509" y2="67257"/>
                        <a14:foregroundMark x1="27178" y1="59486" x2="29782" y2="62971"/>
                        <a14:foregroundMark x1="28314" y1="61086" x2="27509" y2="688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7" t="4187" r="61223" b="7036"/>
          <a:stretch/>
        </p:blipFill>
        <p:spPr>
          <a:xfrm>
            <a:off x="4191878" y="1345133"/>
            <a:ext cx="760244" cy="78798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5281890"/>
            <a:ext cx="9144000" cy="1576110"/>
          </a:xfrm>
          <a:prstGeom prst="rect">
            <a:avLst/>
          </a:prstGeom>
          <a:solidFill>
            <a:srgbClr val="E71C07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B6C53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776538" y="5705475"/>
            <a:ext cx="3590925" cy="8191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 baseline="0">
                <a:latin typeface="Calibri Light" panose="020F0302020204030204" pitchFamily="34" charset="0"/>
              </a:defRPr>
            </a:lvl1pPr>
            <a:lvl3pPr marL="914400" indent="0">
              <a:buNone/>
              <a:defRPr>
                <a:latin typeface="Futura Book" pitchFamily="50" charset="0"/>
              </a:defRPr>
            </a:lvl3pPr>
          </a:lstStyle>
          <a:p>
            <a:pPr lvl="0"/>
            <a:r>
              <a:rPr lang="en-US" dirty="0"/>
              <a:t>[NAME OF SEMINAR]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2224633" y="2419350"/>
            <a:ext cx="4809034" cy="2085975"/>
            <a:chOff x="2453233" y="2409825"/>
            <a:chExt cx="4809034" cy="2085975"/>
          </a:xfrm>
        </p:grpSpPr>
        <p:pic>
          <p:nvPicPr>
            <p:cNvPr id="5" name="Picture 4"/>
            <p:cNvPicPr>
              <a:picLocks noChangeAspect="1"/>
            </p:cNvPicPr>
            <p:nvPr userDrawn="1"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983" t="17352" b="50558"/>
            <a:stretch/>
          </p:blipFill>
          <p:spPr>
            <a:xfrm>
              <a:off x="2643733" y="2409825"/>
              <a:ext cx="4618534" cy="109537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 userDrawn="1"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983" t="47489" b="23212"/>
            <a:stretch/>
          </p:blipFill>
          <p:spPr>
            <a:xfrm>
              <a:off x="2453233" y="3495675"/>
              <a:ext cx="4618534" cy="10001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73079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281890"/>
            <a:ext cx="9144000" cy="1576110"/>
          </a:xfrm>
          <a:prstGeom prst="rect">
            <a:avLst/>
          </a:prstGeom>
          <a:solidFill>
            <a:srgbClr val="E71C07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B6C53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181350" y="5743575"/>
            <a:ext cx="2781300" cy="7905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latin typeface="Segoe UI Light" panose="020B0502040204020203" pitchFamily="34" charset="0"/>
              </a:defRPr>
            </a:lvl1pPr>
            <a:lvl4pPr marL="1371600" indent="0">
              <a:buNone/>
              <a:defRPr/>
            </a:lvl4pPr>
          </a:lstStyle>
          <a:p>
            <a:pPr lvl="0"/>
            <a:r>
              <a:rPr lang="en-GB" dirty="0"/>
              <a:t>[NAME]</a:t>
            </a:r>
          </a:p>
          <a:p>
            <a:pPr lvl="0"/>
            <a:r>
              <a:rPr lang="en-GB" dirty="0"/>
              <a:t>BARRISTER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138363" y="2686050"/>
            <a:ext cx="4867275" cy="15811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  <a:latin typeface="Futura Book" pitchFamily="50" charset="0"/>
              </a:defRPr>
            </a:lvl1pPr>
          </a:lstStyle>
          <a:p>
            <a:pPr lvl="0"/>
            <a:r>
              <a:rPr lang="en-GB" dirty="0"/>
              <a:t>[TITLE]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00" b="94400" l="592" r="39489">
                        <a14:foregroundMark x1="14323" y1="32914" x2="14323" y2="32914"/>
                        <a14:foregroundMark x1="13068" y1="29143" x2="15459" y2="35600"/>
                        <a14:foregroundMark x1="18300" y1="42857" x2="21046" y2="52800"/>
                        <a14:foregroundMark x1="25237" y1="36971" x2="28078" y2="30000"/>
                        <a14:foregroundMark x1="28196" y1="29714" x2="23532" y2="37771"/>
                        <a14:foregroundMark x1="25118" y1="30000" x2="27415" y2="34800"/>
                        <a14:foregroundMark x1="27865" y1="36971" x2="27060" y2="31829"/>
                        <a14:foregroundMark x1="13187" y1="29143" x2="13755" y2="36114"/>
                        <a14:foregroundMark x1="13518" y1="37771" x2="15246" y2="27829"/>
                        <a14:foregroundMark x1="15341" y1="28629" x2="16477" y2="37771"/>
                        <a14:foregroundMark x1="20573" y1="44743" x2="22846" y2="47143"/>
                        <a14:foregroundMark x1="22277" y1="43371" x2="20455" y2="55714"/>
                        <a14:foregroundMark x1="14654" y1="59771" x2="12287" y2="67257"/>
                        <a14:foregroundMark x1="13636" y1="68857" x2="15578" y2="60571"/>
                        <a14:foregroundMark x1="26042" y1="61086" x2="27509" y2="67257"/>
                        <a14:foregroundMark x1="27178" y1="59486" x2="29782" y2="62971"/>
                        <a14:foregroundMark x1="28314" y1="61086" x2="27509" y2="688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7" t="4187" r="61223" b="7036"/>
          <a:stretch/>
        </p:blipFill>
        <p:spPr>
          <a:xfrm>
            <a:off x="4191878" y="1345133"/>
            <a:ext cx="760244" cy="78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63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fill) an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548680"/>
            <a:ext cx="8187070" cy="720080"/>
          </a:xfrm>
          <a:prstGeom prst="rect">
            <a:avLst/>
          </a:prstGeom>
          <a:solidFill>
            <a:srgbClr val="E71C07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B6C53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829" b="92800" l="1705" r="38778">
                        <a14:foregroundMark x1="14205" y1="30229" x2="14205" y2="30229"/>
                        <a14:foregroundMark x1="12642" y1="29714" x2="14512" y2="37257"/>
                        <a14:foregroundMark x1="18679" y1="44286" x2="22751" y2="51829"/>
                        <a14:foregroundMark x1="25971" y1="36743" x2="27107" y2="29486"/>
                        <a14:foregroundMark x1="26065" y1="60400" x2="27533" y2="66686"/>
                        <a14:foregroundMark x1="12737" y1="66686" x2="15554" y2="59886"/>
                        <a14:foregroundMark x1="12595" y1="26343" x2="13116" y2="25829"/>
                        <a14:foregroundMark x1="13210" y1="25829" x2="13636" y2="25429"/>
                        <a14:foregroundMark x1="13636" y1="25486" x2="14276" y2="25543"/>
                        <a14:foregroundMark x1="14276" y1="25543" x2="14820" y2="25771"/>
                        <a14:foregroundMark x1="14820" y1="25771" x2="15483" y2="26343"/>
                        <a14:foregroundMark x1="15483" y1="26343" x2="16217" y2="27714"/>
                        <a14:foregroundMark x1="16217" y1="27829" x2="16690" y2="29429"/>
                        <a14:foregroundMark x1="16761" y1="29657" x2="16951" y2="30743"/>
                        <a14:foregroundMark x1="17472" y1="41486" x2="17377" y2="56800"/>
                        <a14:foregroundMark x1="17401" y1="56800" x2="23627" y2="56857"/>
                        <a14:foregroundMark x1="17401" y1="41543" x2="19034" y2="41600"/>
                        <a14:foregroundMark x1="24006" y1="40914" x2="24171" y2="30686"/>
                        <a14:foregroundMark x1="24219" y1="30229" x2="25189" y2="27371"/>
                        <a14:foregroundMark x1="25189" y1="27371" x2="26728" y2="25886"/>
                        <a14:foregroundMark x1="26870" y1="25543" x2="29167" y2="27829"/>
                        <a14:foregroundMark x1="29427" y1="28457" x2="30114" y2="31771"/>
                        <a14:foregroundMark x1="30161" y1="32457" x2="29948" y2="36114"/>
                        <a14:foregroundMark x1="17022" y1="31429" x2="17164" y2="35429"/>
                        <a14:foregroundMark x1="17116" y1="36343" x2="17140" y2="40457"/>
                        <a14:foregroundMark x1="24077" y1="57543" x2="24148" y2="66057"/>
                        <a14:foregroundMark x1="24195" y1="66743" x2="24905" y2="69829"/>
                        <a14:foregroundMark x1="25095" y1="70171" x2="26231" y2="72057"/>
                        <a14:foregroundMark x1="26586" y1="72171" x2="28314" y2="72000"/>
                        <a14:foregroundMark x1="28338" y1="71886" x2="29664" y2="68400"/>
                        <a14:foregroundMark x1="29830" y1="67314" x2="30019" y2="62343"/>
                        <a14:foregroundMark x1="17045" y1="57600" x2="17022" y2="66686"/>
                        <a14:foregroundMark x1="16927" y1="67314" x2="14962" y2="71943"/>
                        <a14:foregroundMark x1="12027" y1="70571" x2="14489" y2="69943"/>
                      </a14:backgroundRemoval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7917"/>
          <a:stretch/>
        </p:blipFill>
        <p:spPr>
          <a:xfrm>
            <a:off x="683942" y="610370"/>
            <a:ext cx="585149" cy="576064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2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76313" y="1603375"/>
            <a:ext cx="7191375" cy="4695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endParaRPr lang="en-GB" dirty="0"/>
          </a:p>
        </p:txBody>
      </p:sp>
      <p:sp>
        <p:nvSpPr>
          <p:cNvPr id="28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167490" y="689942"/>
            <a:ext cx="6915354" cy="416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GB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27614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min) an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704975" y="1974850"/>
            <a:ext cx="5745163" cy="2168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endParaRPr lang="en-GB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548680"/>
            <a:ext cx="8187070" cy="720080"/>
          </a:xfrm>
          <a:prstGeom prst="rect">
            <a:avLst/>
          </a:prstGeom>
          <a:solidFill>
            <a:srgbClr val="E71C07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B6C53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829" b="92800" l="1705" r="38778">
                        <a14:foregroundMark x1="14205" y1="30229" x2="14205" y2="30229"/>
                        <a14:foregroundMark x1="12642" y1="29714" x2="14512" y2="37257"/>
                        <a14:foregroundMark x1="18679" y1="44286" x2="22751" y2="51829"/>
                        <a14:foregroundMark x1="25971" y1="36743" x2="27107" y2="29486"/>
                        <a14:foregroundMark x1="26065" y1="60400" x2="27533" y2="66686"/>
                        <a14:foregroundMark x1="12737" y1="66686" x2="15554" y2="59886"/>
                        <a14:foregroundMark x1="12595" y1="26343" x2="13116" y2="25829"/>
                        <a14:foregroundMark x1="13210" y1="25829" x2="13636" y2="25429"/>
                        <a14:foregroundMark x1="13636" y1="25486" x2="14276" y2="25543"/>
                        <a14:foregroundMark x1="14276" y1="25543" x2="14820" y2="25771"/>
                        <a14:foregroundMark x1="14820" y1="25771" x2="15483" y2="26343"/>
                        <a14:foregroundMark x1="15483" y1="26343" x2="16217" y2="27714"/>
                        <a14:foregroundMark x1="16217" y1="27829" x2="16690" y2="29429"/>
                        <a14:foregroundMark x1="16761" y1="29657" x2="16951" y2="30743"/>
                        <a14:foregroundMark x1="17472" y1="41486" x2="17377" y2="56800"/>
                        <a14:foregroundMark x1="17401" y1="56800" x2="23627" y2="56857"/>
                        <a14:foregroundMark x1="17401" y1="41543" x2="19034" y2="41600"/>
                        <a14:foregroundMark x1="24006" y1="40914" x2="24171" y2="30686"/>
                        <a14:foregroundMark x1="24219" y1="30229" x2="25189" y2="27371"/>
                        <a14:foregroundMark x1="25189" y1="27371" x2="26728" y2="25886"/>
                        <a14:foregroundMark x1="26870" y1="25543" x2="29167" y2="27829"/>
                        <a14:foregroundMark x1="29427" y1="28457" x2="30114" y2="31771"/>
                        <a14:foregroundMark x1="30161" y1="32457" x2="29948" y2="36114"/>
                        <a14:foregroundMark x1="17022" y1="31429" x2="17164" y2="35429"/>
                        <a14:foregroundMark x1="17116" y1="36343" x2="17140" y2="40457"/>
                        <a14:foregroundMark x1="24077" y1="57543" x2="24148" y2="66057"/>
                        <a14:foregroundMark x1="24195" y1="66743" x2="24905" y2="69829"/>
                        <a14:foregroundMark x1="25095" y1="70171" x2="26231" y2="72057"/>
                        <a14:foregroundMark x1="26586" y1="72171" x2="28314" y2="72000"/>
                        <a14:foregroundMark x1="28338" y1="71886" x2="29664" y2="68400"/>
                        <a14:foregroundMark x1="29830" y1="67314" x2="30019" y2="62343"/>
                        <a14:foregroundMark x1="17045" y1="57600" x2="17022" y2="66686"/>
                        <a14:foregroundMark x1="16927" y1="67314" x2="14962" y2="71943"/>
                        <a14:foregroundMark x1="12027" y1="70571" x2="14489" y2="69943"/>
                      </a14:backgroundRemoval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7917"/>
          <a:stretch/>
        </p:blipFill>
        <p:spPr>
          <a:xfrm>
            <a:off x="683942" y="610370"/>
            <a:ext cx="585149" cy="576064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0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167490" y="689942"/>
            <a:ext cx="6915354" cy="416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GB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51359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min)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829" b="92800" l="1705" r="38778">
                        <a14:foregroundMark x1="14205" y1="30229" x2="14205" y2="30229"/>
                        <a14:foregroundMark x1="12642" y1="29714" x2="14512" y2="37257"/>
                        <a14:foregroundMark x1="18679" y1="44286" x2="22751" y2="51829"/>
                        <a14:foregroundMark x1="25971" y1="36743" x2="27107" y2="29486"/>
                        <a14:foregroundMark x1="26065" y1="60400" x2="27533" y2="66686"/>
                        <a14:foregroundMark x1="12737" y1="66686" x2="15554" y2="59886"/>
                        <a14:foregroundMark x1="12595" y1="26343" x2="13116" y2="25829"/>
                        <a14:foregroundMark x1="13210" y1="25829" x2="13636" y2="25429"/>
                        <a14:foregroundMark x1="13636" y1="25486" x2="14276" y2="25543"/>
                        <a14:foregroundMark x1="14276" y1="25543" x2="14820" y2="25771"/>
                        <a14:foregroundMark x1="14820" y1="25771" x2="15483" y2="26343"/>
                        <a14:foregroundMark x1="15483" y1="26343" x2="16217" y2="27714"/>
                        <a14:foregroundMark x1="16217" y1="27829" x2="16690" y2="29429"/>
                        <a14:foregroundMark x1="16761" y1="29657" x2="16951" y2="30743"/>
                        <a14:foregroundMark x1="17472" y1="41486" x2="17377" y2="56800"/>
                        <a14:foregroundMark x1="17401" y1="56800" x2="23627" y2="56857"/>
                        <a14:foregroundMark x1="17401" y1="41543" x2="19034" y2="41600"/>
                        <a14:foregroundMark x1="24006" y1="40914" x2="24171" y2="30686"/>
                        <a14:foregroundMark x1="24219" y1="30229" x2="25189" y2="27371"/>
                        <a14:foregroundMark x1="25189" y1="27371" x2="26728" y2="25886"/>
                        <a14:foregroundMark x1="26870" y1="25543" x2="29167" y2="27829"/>
                        <a14:foregroundMark x1="29427" y1="28457" x2="30114" y2="31771"/>
                        <a14:foregroundMark x1="30161" y1="32457" x2="29948" y2="36114"/>
                        <a14:foregroundMark x1="17022" y1="31429" x2="17164" y2="35429"/>
                        <a14:foregroundMark x1="17116" y1="36343" x2="17140" y2="40457"/>
                        <a14:foregroundMark x1="24077" y1="57543" x2="24148" y2="66057"/>
                        <a14:foregroundMark x1="24195" y1="66743" x2="24905" y2="69829"/>
                        <a14:foregroundMark x1="25095" y1="70171" x2="26231" y2="72057"/>
                        <a14:foregroundMark x1="26586" y1="72171" x2="28314" y2="72000"/>
                        <a14:foregroundMark x1="28338" y1="71886" x2="29664" y2="68400"/>
                        <a14:foregroundMark x1="29830" y1="67314" x2="30019" y2="62343"/>
                        <a14:foregroundMark x1="17045" y1="57600" x2="17022" y2="66686"/>
                        <a14:foregroundMark x1="16927" y1="67314" x2="14962" y2="71943"/>
                        <a14:foregroundMark x1="12027" y1="70571" x2="14489" y2="69943"/>
                      </a14:backgroundRemoval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7917"/>
          <a:stretch/>
        </p:blipFill>
        <p:spPr>
          <a:xfrm>
            <a:off x="690686" y="609022"/>
            <a:ext cx="585149" cy="576064"/>
          </a:xfrm>
          <a:prstGeom prst="rect">
            <a:avLst/>
          </a:prstGeom>
          <a:effectLst/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704975" y="1974850"/>
            <a:ext cx="5745163" cy="2168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572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fill)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829" b="92800" l="1705" r="38778">
                        <a14:foregroundMark x1="14205" y1="30229" x2="14205" y2="30229"/>
                        <a14:foregroundMark x1="12642" y1="29714" x2="14512" y2="37257"/>
                        <a14:foregroundMark x1="18679" y1="44286" x2="22751" y2="51829"/>
                        <a14:foregroundMark x1="25971" y1="36743" x2="27107" y2="29486"/>
                        <a14:foregroundMark x1="26065" y1="60400" x2="27533" y2="66686"/>
                        <a14:foregroundMark x1="12737" y1="66686" x2="15554" y2="59886"/>
                        <a14:foregroundMark x1="12595" y1="26343" x2="13116" y2="25829"/>
                        <a14:foregroundMark x1="13210" y1="25829" x2="13636" y2="25429"/>
                        <a14:foregroundMark x1="13636" y1="25486" x2="14276" y2="25543"/>
                        <a14:foregroundMark x1="14276" y1="25543" x2="14820" y2="25771"/>
                        <a14:foregroundMark x1="14820" y1="25771" x2="15483" y2="26343"/>
                        <a14:foregroundMark x1="15483" y1="26343" x2="16217" y2="27714"/>
                        <a14:foregroundMark x1="16217" y1="27829" x2="16690" y2="29429"/>
                        <a14:foregroundMark x1="16761" y1="29657" x2="16951" y2="30743"/>
                        <a14:foregroundMark x1="17472" y1="41486" x2="17377" y2="56800"/>
                        <a14:foregroundMark x1="17401" y1="56800" x2="23627" y2="56857"/>
                        <a14:foregroundMark x1="17401" y1="41543" x2="19034" y2="41600"/>
                        <a14:foregroundMark x1="24006" y1="40914" x2="24171" y2="30686"/>
                        <a14:foregroundMark x1="24219" y1="30229" x2="25189" y2="27371"/>
                        <a14:foregroundMark x1="25189" y1="27371" x2="26728" y2="25886"/>
                        <a14:foregroundMark x1="26870" y1="25543" x2="29167" y2="27829"/>
                        <a14:foregroundMark x1="29427" y1="28457" x2="30114" y2="31771"/>
                        <a14:foregroundMark x1="30161" y1="32457" x2="29948" y2="36114"/>
                        <a14:foregroundMark x1="17022" y1="31429" x2="17164" y2="35429"/>
                        <a14:foregroundMark x1="17116" y1="36343" x2="17140" y2="40457"/>
                        <a14:foregroundMark x1="24077" y1="57543" x2="24148" y2="66057"/>
                        <a14:foregroundMark x1="24195" y1="66743" x2="24905" y2="69829"/>
                        <a14:foregroundMark x1="25095" y1="70171" x2="26231" y2="72057"/>
                        <a14:foregroundMark x1="26586" y1="72171" x2="28314" y2="72000"/>
                        <a14:foregroundMark x1="28338" y1="71886" x2="29664" y2="68400"/>
                        <a14:foregroundMark x1="29830" y1="67314" x2="30019" y2="62343"/>
                        <a14:foregroundMark x1="17045" y1="57600" x2="17022" y2="66686"/>
                        <a14:foregroundMark x1="16927" y1="67314" x2="14962" y2="71943"/>
                        <a14:foregroundMark x1="12027" y1="70571" x2="14489" y2="69943"/>
                      </a14:backgroundRemoval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7917"/>
          <a:stretch/>
        </p:blipFill>
        <p:spPr>
          <a:xfrm>
            <a:off x="690686" y="609022"/>
            <a:ext cx="585149" cy="576064"/>
          </a:xfrm>
          <a:prstGeom prst="rect">
            <a:avLst/>
          </a:prstGeom>
          <a:effectLst/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76313" y="1603375"/>
            <a:ext cx="7191375" cy="4695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8971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, caption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48680"/>
            <a:ext cx="8187070" cy="720080"/>
          </a:xfrm>
          <a:prstGeom prst="rect">
            <a:avLst/>
          </a:prstGeom>
          <a:solidFill>
            <a:srgbClr val="E71C07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B6C53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829" b="92800" l="1705" r="38778">
                        <a14:foregroundMark x1="14205" y1="30229" x2="14205" y2="30229"/>
                        <a14:foregroundMark x1="12642" y1="29714" x2="14512" y2="37257"/>
                        <a14:foregroundMark x1="18679" y1="44286" x2="22751" y2="51829"/>
                        <a14:foregroundMark x1="25971" y1="36743" x2="27107" y2="29486"/>
                        <a14:foregroundMark x1="26065" y1="60400" x2="27533" y2="66686"/>
                        <a14:foregroundMark x1="12737" y1="66686" x2="15554" y2="59886"/>
                        <a14:foregroundMark x1="12595" y1="26343" x2="13116" y2="25829"/>
                        <a14:foregroundMark x1="13210" y1="25829" x2="13636" y2="25429"/>
                        <a14:foregroundMark x1="13636" y1="25486" x2="14276" y2="25543"/>
                        <a14:foregroundMark x1="14276" y1="25543" x2="14820" y2="25771"/>
                        <a14:foregroundMark x1="14820" y1="25771" x2="15483" y2="26343"/>
                        <a14:foregroundMark x1="15483" y1="26343" x2="16217" y2="27714"/>
                        <a14:foregroundMark x1="16217" y1="27829" x2="16690" y2="29429"/>
                        <a14:foregroundMark x1="16761" y1="29657" x2="16951" y2="30743"/>
                        <a14:foregroundMark x1="17472" y1="41486" x2="17377" y2="56800"/>
                        <a14:foregroundMark x1="17401" y1="56800" x2="23627" y2="56857"/>
                        <a14:foregroundMark x1="17401" y1="41543" x2="19034" y2="41600"/>
                        <a14:foregroundMark x1="24006" y1="40914" x2="24171" y2="30686"/>
                        <a14:foregroundMark x1="24219" y1="30229" x2="25189" y2="27371"/>
                        <a14:foregroundMark x1="25189" y1="27371" x2="26728" y2="25886"/>
                        <a14:foregroundMark x1="26870" y1="25543" x2="29167" y2="27829"/>
                        <a14:foregroundMark x1="29427" y1="28457" x2="30114" y2="31771"/>
                        <a14:foregroundMark x1="30161" y1="32457" x2="29948" y2="36114"/>
                        <a14:foregroundMark x1="17022" y1="31429" x2="17164" y2="35429"/>
                        <a14:foregroundMark x1="17116" y1="36343" x2="17140" y2="40457"/>
                        <a14:foregroundMark x1="24077" y1="57543" x2="24148" y2="66057"/>
                        <a14:foregroundMark x1="24195" y1="66743" x2="24905" y2="69829"/>
                        <a14:foregroundMark x1="25095" y1="70171" x2="26231" y2="72057"/>
                        <a14:foregroundMark x1="26586" y1="72171" x2="28314" y2="72000"/>
                        <a14:foregroundMark x1="28338" y1="71886" x2="29664" y2="68400"/>
                        <a14:foregroundMark x1="29830" y1="67314" x2="30019" y2="62343"/>
                        <a14:foregroundMark x1="17045" y1="57600" x2="17022" y2="66686"/>
                        <a14:foregroundMark x1="16927" y1="67314" x2="14962" y2="71943"/>
                        <a14:foregroundMark x1="12027" y1="70571" x2="14489" y2="69943"/>
                      </a14:backgroundRemoval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7917"/>
          <a:stretch/>
        </p:blipFill>
        <p:spPr>
          <a:xfrm>
            <a:off x="683942" y="610370"/>
            <a:ext cx="585149" cy="576064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57263" y="1603375"/>
            <a:ext cx="7229475" cy="42465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957262" y="5960358"/>
            <a:ext cx="7229808" cy="3381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Caption</a:t>
            </a:r>
          </a:p>
        </p:txBody>
      </p:sp>
      <p:sp>
        <p:nvSpPr>
          <p:cNvPr id="16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167490" y="689942"/>
            <a:ext cx="6915354" cy="416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GB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567089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 and caption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957263" y="1603375"/>
            <a:ext cx="7229475" cy="42465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968551" y="5960358"/>
            <a:ext cx="7210425" cy="3381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Caption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829" b="92800" l="1705" r="38778">
                        <a14:foregroundMark x1="14205" y1="30229" x2="14205" y2="30229"/>
                        <a14:foregroundMark x1="12642" y1="29714" x2="14512" y2="37257"/>
                        <a14:foregroundMark x1="18679" y1="44286" x2="22751" y2="51829"/>
                        <a14:foregroundMark x1="25971" y1="36743" x2="27107" y2="29486"/>
                        <a14:foregroundMark x1="26065" y1="60400" x2="27533" y2="66686"/>
                        <a14:foregroundMark x1="12737" y1="66686" x2="15554" y2="59886"/>
                        <a14:foregroundMark x1="12595" y1="26343" x2="13116" y2="25829"/>
                        <a14:foregroundMark x1="13210" y1="25829" x2="13636" y2="25429"/>
                        <a14:foregroundMark x1="13636" y1="25486" x2="14276" y2="25543"/>
                        <a14:foregroundMark x1="14276" y1="25543" x2="14820" y2="25771"/>
                        <a14:foregroundMark x1="14820" y1="25771" x2="15483" y2="26343"/>
                        <a14:foregroundMark x1="15483" y1="26343" x2="16217" y2="27714"/>
                        <a14:foregroundMark x1="16217" y1="27829" x2="16690" y2="29429"/>
                        <a14:foregroundMark x1="16761" y1="29657" x2="16951" y2="30743"/>
                        <a14:foregroundMark x1="17472" y1="41486" x2="17377" y2="56800"/>
                        <a14:foregroundMark x1="17401" y1="56800" x2="23627" y2="56857"/>
                        <a14:foregroundMark x1="17401" y1="41543" x2="19034" y2="41600"/>
                        <a14:foregroundMark x1="24006" y1="40914" x2="24171" y2="30686"/>
                        <a14:foregroundMark x1="24219" y1="30229" x2="25189" y2="27371"/>
                        <a14:foregroundMark x1="25189" y1="27371" x2="26728" y2="25886"/>
                        <a14:foregroundMark x1="26870" y1="25543" x2="29167" y2="27829"/>
                        <a14:foregroundMark x1="29427" y1="28457" x2="30114" y2="31771"/>
                        <a14:foregroundMark x1="30161" y1="32457" x2="29948" y2="36114"/>
                        <a14:foregroundMark x1="17022" y1="31429" x2="17164" y2="35429"/>
                        <a14:foregroundMark x1="17116" y1="36343" x2="17140" y2="40457"/>
                        <a14:foregroundMark x1="24077" y1="57543" x2="24148" y2="66057"/>
                        <a14:foregroundMark x1="24195" y1="66743" x2="24905" y2="69829"/>
                        <a14:foregroundMark x1="25095" y1="70171" x2="26231" y2="72057"/>
                        <a14:foregroundMark x1="26586" y1="72171" x2="28314" y2="72000"/>
                        <a14:foregroundMark x1="28338" y1="71886" x2="29664" y2="68400"/>
                        <a14:foregroundMark x1="29830" y1="67314" x2="30019" y2="62343"/>
                        <a14:foregroundMark x1="17045" y1="57600" x2="17022" y2="66686"/>
                        <a14:foregroundMark x1="16927" y1="67314" x2="14962" y2="71943"/>
                        <a14:foregroundMark x1="12027" y1="70571" x2="14489" y2="69943"/>
                      </a14:backgroundRemoval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7917"/>
          <a:stretch/>
        </p:blipFill>
        <p:spPr>
          <a:xfrm>
            <a:off x="690686" y="609022"/>
            <a:ext cx="585149" cy="57606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13685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301208"/>
            <a:ext cx="9144000" cy="1576110"/>
          </a:xfrm>
          <a:prstGeom prst="rect">
            <a:avLst/>
          </a:prstGeom>
          <a:solidFill>
            <a:srgbClr val="E71C07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B6C53"/>
              </a:solidFill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286519" y="5457742"/>
            <a:ext cx="3421385" cy="1102444"/>
            <a:chOff x="395536" y="5172837"/>
            <a:chExt cx="3421385" cy="1102444"/>
          </a:xfrm>
        </p:grpSpPr>
        <p:sp>
          <p:nvSpPr>
            <p:cNvPr id="5" name="Title 1"/>
            <p:cNvSpPr txBox="1">
              <a:spLocks/>
            </p:cNvSpPr>
            <p:nvPr/>
          </p:nvSpPr>
          <p:spPr>
            <a:xfrm>
              <a:off x="395536" y="5172837"/>
              <a:ext cx="1728192" cy="5263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400" b="1" spc="100" dirty="0">
                  <a:latin typeface="Calibri Light" panose="020F0302020204030204" pitchFamily="34" charset="0"/>
                  <a:cs typeface="Microsoft Tai Le" panose="020B0502040204020203" pitchFamily="34" charset="0"/>
                </a:rPr>
                <a:t>Manchester</a:t>
              </a:r>
            </a:p>
            <a:p>
              <a:pPr algn="l"/>
              <a:r>
                <a:rPr lang="en-GB" sz="1400" spc="100" dirty="0">
                  <a:latin typeface="Calibri Light" panose="020F0302020204030204" pitchFamily="34" charset="0"/>
                  <a:cs typeface="Microsoft Tai Le" panose="020B0502040204020203" pitchFamily="34" charset="0"/>
                </a:rPr>
                <a:t>0161 214 1500 </a:t>
              </a:r>
            </a:p>
          </p:txBody>
        </p:sp>
        <p:sp>
          <p:nvSpPr>
            <p:cNvPr id="6" name="Title 1"/>
            <p:cNvSpPr txBox="1">
              <a:spLocks/>
            </p:cNvSpPr>
            <p:nvPr/>
          </p:nvSpPr>
          <p:spPr>
            <a:xfrm>
              <a:off x="395536" y="5748901"/>
              <a:ext cx="1728192" cy="5263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400" b="1" spc="100" dirty="0">
                  <a:latin typeface="Calibri Light" panose="020F0302020204030204" pitchFamily="34" charset="0"/>
                  <a:cs typeface="Microsoft Tai Le" panose="020B0502040204020203" pitchFamily="34" charset="0"/>
                </a:rPr>
                <a:t>Chester </a:t>
              </a:r>
            </a:p>
            <a:p>
              <a:pPr algn="l"/>
              <a:r>
                <a:rPr lang="en-GB" sz="1400" spc="100" dirty="0">
                  <a:latin typeface="Calibri Light" panose="020F0302020204030204" pitchFamily="34" charset="0"/>
                  <a:cs typeface="Microsoft Tai Le" panose="020B0502040204020203" pitchFamily="34" charset="0"/>
                </a:rPr>
                <a:t>01244 323070</a:t>
              </a:r>
            </a:p>
          </p:txBody>
        </p:sp>
        <p:sp>
          <p:nvSpPr>
            <p:cNvPr id="7" name="Title 1"/>
            <p:cNvSpPr txBox="1">
              <a:spLocks/>
            </p:cNvSpPr>
            <p:nvPr/>
          </p:nvSpPr>
          <p:spPr>
            <a:xfrm>
              <a:off x="2088729" y="5172837"/>
              <a:ext cx="1728192" cy="5263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400" b="1" spc="100" dirty="0">
                  <a:latin typeface="Calibri Light" panose="020F0302020204030204" pitchFamily="34" charset="0"/>
                  <a:cs typeface="Microsoft Tai Le" panose="020B0502040204020203" pitchFamily="34" charset="0"/>
                </a:rPr>
                <a:t>Sheffield </a:t>
              </a:r>
            </a:p>
            <a:p>
              <a:pPr algn="l"/>
              <a:r>
                <a:rPr lang="en-GB" sz="1400" spc="100" dirty="0">
                  <a:latin typeface="Calibri Light" panose="020F0302020204030204" pitchFamily="34" charset="0"/>
                  <a:cs typeface="Microsoft Tai Le" panose="020B0502040204020203" pitchFamily="34" charset="0"/>
                </a:rPr>
                <a:t>0114 273 8951</a:t>
              </a:r>
            </a:p>
          </p:txBody>
        </p:sp>
        <p:sp>
          <p:nvSpPr>
            <p:cNvPr id="8" name="Title 1"/>
            <p:cNvSpPr txBox="1">
              <a:spLocks/>
            </p:cNvSpPr>
            <p:nvPr/>
          </p:nvSpPr>
          <p:spPr>
            <a:xfrm>
              <a:off x="2088729" y="5748901"/>
              <a:ext cx="1728192" cy="5263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400" b="1" spc="100" dirty="0">
                  <a:latin typeface="Calibri Light" panose="020F0302020204030204" pitchFamily="34" charset="0"/>
                  <a:cs typeface="Microsoft Tai Le" panose="020B0502040204020203" pitchFamily="34" charset="0"/>
                </a:rPr>
                <a:t>Liverpool</a:t>
              </a:r>
            </a:p>
            <a:p>
              <a:pPr algn="l"/>
              <a:r>
                <a:rPr lang="en-GB" sz="1400" spc="100" dirty="0">
                  <a:latin typeface="Calibri Light" panose="020F0302020204030204" pitchFamily="34" charset="0"/>
                  <a:cs typeface="Microsoft Tai Le" panose="020B0502040204020203" pitchFamily="34" charset="0"/>
                </a:rPr>
                <a:t>0151 243 6000</a:t>
              </a:r>
            </a:p>
          </p:txBody>
        </p:sp>
      </p:grpSp>
      <p:grpSp>
        <p:nvGrpSpPr>
          <p:cNvPr id="9" name="Group 8"/>
          <p:cNvGrpSpPr/>
          <p:nvPr userDrawn="1"/>
        </p:nvGrpSpPr>
        <p:grpSpPr>
          <a:xfrm>
            <a:off x="7322743" y="5817129"/>
            <a:ext cx="1470930" cy="526380"/>
            <a:chOff x="7319894" y="5383044"/>
            <a:chExt cx="1470930" cy="526380"/>
          </a:xfrm>
        </p:grpSpPr>
        <p:pic>
          <p:nvPicPr>
            <p:cNvPr id="10" name="Picture 9">
              <a:hlinkClick r:id="rId2"/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77950" y="5489797"/>
              <a:ext cx="312874" cy="312874"/>
            </a:xfrm>
            <a:prstGeom prst="rect">
              <a:avLst/>
            </a:prstGeom>
          </p:spPr>
        </p:pic>
        <p:sp>
          <p:nvSpPr>
            <p:cNvPr id="11" name="Title 1"/>
            <p:cNvSpPr txBox="1">
              <a:spLocks/>
            </p:cNvSpPr>
            <p:nvPr userDrawn="1"/>
          </p:nvSpPr>
          <p:spPr>
            <a:xfrm>
              <a:off x="7319894" y="5383044"/>
              <a:ext cx="1194172" cy="5263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400" spc="200" dirty="0">
                  <a:latin typeface="Calibri Light" panose="020F0302020204030204" pitchFamily="34" charset="0"/>
                  <a:cs typeface="Microsoft Tai Le" panose="020B0502040204020203" pitchFamily="34" charset="0"/>
                </a:rPr>
                <a:t>@SJBNews</a:t>
              </a:r>
            </a:p>
          </p:txBody>
        </p:sp>
      </p:grpSp>
      <p:pic>
        <p:nvPicPr>
          <p:cNvPr id="12" name="Picture 11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063" y="5554338"/>
            <a:ext cx="288032" cy="288032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732373" y="6276432"/>
            <a:ext cx="2232247" cy="216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400" spc="200" dirty="0">
                <a:latin typeface="Calibri Light" panose="020F0302020204030204" pitchFamily="34" charset="0"/>
                <a:cs typeface="Microsoft Tai Le" panose="020B0502040204020203" pitchFamily="34" charset="0"/>
              </a:rPr>
              <a:t>stjohnsbuildings.com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48"/>
          <a:stretch/>
        </p:blipFill>
        <p:spPr>
          <a:xfrm>
            <a:off x="1219200" y="640515"/>
            <a:ext cx="760512" cy="46906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829" b="92800" l="1705" r="38778">
                        <a14:foregroundMark x1="14205" y1="30229" x2="14205" y2="30229"/>
                        <a14:foregroundMark x1="12642" y1="29714" x2="14512" y2="37257"/>
                        <a14:foregroundMark x1="18679" y1="44286" x2="22751" y2="51829"/>
                        <a14:foregroundMark x1="25971" y1="36743" x2="27107" y2="29486"/>
                        <a14:foregroundMark x1="26065" y1="60400" x2="27533" y2="66686"/>
                        <a14:foregroundMark x1="12737" y1="66686" x2="15554" y2="59886"/>
                        <a14:foregroundMark x1="12595" y1="26343" x2="13116" y2="25829"/>
                        <a14:foregroundMark x1="13210" y1="25829" x2="13636" y2="25429"/>
                        <a14:foregroundMark x1="13636" y1="25486" x2="14276" y2="25543"/>
                        <a14:foregroundMark x1="14276" y1="25543" x2="14820" y2="25771"/>
                        <a14:foregroundMark x1="14820" y1="25771" x2="15483" y2="26343"/>
                        <a14:foregroundMark x1="15483" y1="26343" x2="16217" y2="27714"/>
                        <a14:foregroundMark x1="16217" y1="27829" x2="16690" y2="29429"/>
                        <a14:foregroundMark x1="16761" y1="29657" x2="16951" y2="30743"/>
                        <a14:foregroundMark x1="17472" y1="41486" x2="17377" y2="56800"/>
                        <a14:foregroundMark x1="17401" y1="56800" x2="23627" y2="56857"/>
                        <a14:foregroundMark x1="17401" y1="41543" x2="19034" y2="41600"/>
                        <a14:foregroundMark x1="24006" y1="40914" x2="24171" y2="30686"/>
                        <a14:foregroundMark x1="24219" y1="30229" x2="25189" y2="27371"/>
                        <a14:foregroundMark x1="25189" y1="27371" x2="26728" y2="25886"/>
                        <a14:foregroundMark x1="26870" y1="25543" x2="29167" y2="27829"/>
                        <a14:foregroundMark x1="29427" y1="28457" x2="30114" y2="31771"/>
                        <a14:foregroundMark x1="30161" y1="32457" x2="29948" y2="36114"/>
                        <a14:foregroundMark x1="17022" y1="31429" x2="17164" y2="35429"/>
                        <a14:foregroundMark x1="17116" y1="36343" x2="17140" y2="40457"/>
                        <a14:foregroundMark x1="24077" y1="57543" x2="24148" y2="66057"/>
                        <a14:foregroundMark x1="24195" y1="66743" x2="24905" y2="69829"/>
                        <a14:foregroundMark x1="25095" y1="70171" x2="26231" y2="72057"/>
                        <a14:foregroundMark x1="26586" y1="72171" x2="28314" y2="72000"/>
                        <a14:foregroundMark x1="28338" y1="71886" x2="29664" y2="68400"/>
                        <a14:foregroundMark x1="29830" y1="67314" x2="30019" y2="62343"/>
                        <a14:foregroundMark x1="17045" y1="57600" x2="17022" y2="66686"/>
                        <a14:foregroundMark x1="16927" y1="67314" x2="14962" y2="71943"/>
                        <a14:foregroundMark x1="12027" y1="70571" x2="14489" y2="69943"/>
                      </a14:backgroundRemoval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7917"/>
          <a:stretch/>
        </p:blipFill>
        <p:spPr>
          <a:xfrm>
            <a:off x="690686" y="609022"/>
            <a:ext cx="585149" cy="57606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4757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88121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2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0F2612-D2F7-0CDA-087D-7AE77B700C2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9144000" cy="528091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97877" y="5645648"/>
            <a:ext cx="4148243" cy="81915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>
              <a:buNone/>
              <a:defRPr sz="2200" baseline="0">
                <a:latin typeface="Calibri Light" panose="020F0302020204030204" pitchFamily="34" charset="0"/>
              </a:defRPr>
            </a:lvl1pPr>
            <a:lvl3pPr marL="914400" indent="0">
              <a:buNone/>
              <a:defRPr>
                <a:latin typeface="Futura Book" pitchFamily="50" charset="0"/>
              </a:defRPr>
            </a:lvl3pPr>
          </a:lstStyle>
          <a:p>
            <a:r>
              <a:rPr lang="en-US" dirty="0">
                <a:latin typeface="Calibri Light"/>
                <a:cs typeface="Calibri Light"/>
              </a:rPr>
              <a:t>Family Group</a:t>
            </a:r>
          </a:p>
          <a:p>
            <a:r>
              <a:rPr lang="en-US" dirty="0">
                <a:latin typeface="Calibri Light"/>
                <a:cs typeface="Calibri Light"/>
              </a:rPr>
              <a:t>Cumbria Family Justice Conference</a:t>
            </a:r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592DA9C6-FEE2-D669-2280-CE78CEA26F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58641" y="1212352"/>
            <a:ext cx="5826717" cy="2386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84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138362" y="2243038"/>
            <a:ext cx="4867275" cy="158115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>
              <a:buNone/>
              <a:defRPr baseline="0">
                <a:solidFill>
                  <a:schemeClr val="bg1"/>
                </a:solidFill>
                <a:latin typeface="Futura Book" pitchFamily="50" charset="0"/>
              </a:defRPr>
            </a:lvl1pPr>
          </a:lstStyle>
          <a:p>
            <a:r>
              <a:rPr lang="en-US" dirty="0">
                <a:latin typeface="+mn-lt"/>
                <a:cs typeface="Segoe UI"/>
              </a:rPr>
              <a:t>Registration of Orders in Scotland</a:t>
            </a:r>
          </a:p>
          <a:p>
            <a:endParaRPr lang="en-US" dirty="0">
              <a:latin typeface="+mn-lt"/>
              <a:cs typeface="Segoe UI"/>
            </a:endParaRPr>
          </a:p>
          <a:p>
            <a:endParaRPr lang="en-US" dirty="0">
              <a:latin typeface="+mn-lt"/>
              <a:cs typeface="Segoe UI"/>
            </a:endParaRPr>
          </a:p>
          <a:p>
            <a:r>
              <a:rPr lang="en-US" dirty="0">
                <a:latin typeface="+mn-lt"/>
                <a:cs typeface="Segoe UI"/>
              </a:rPr>
              <a:t>Steps and Pitfalls</a:t>
            </a:r>
          </a:p>
          <a:p>
            <a:endParaRPr lang="en-US" dirty="0">
              <a:latin typeface="+mn-lt"/>
              <a:cs typeface="Segoe UI"/>
            </a:endParaRPr>
          </a:p>
          <a:p>
            <a:endParaRPr lang="en-US" sz="2400" dirty="0">
              <a:latin typeface="+mn-lt"/>
              <a:cs typeface="Segoe UI"/>
            </a:endParaRPr>
          </a:p>
          <a:p>
            <a:r>
              <a:rPr lang="en-US" sz="2400" dirty="0">
                <a:solidFill>
                  <a:schemeClr val="tx1"/>
                </a:solidFill>
                <a:latin typeface="+mn-lt"/>
                <a:cs typeface="Segoe UI"/>
              </a:rPr>
              <a:t>Timothy Shortt</a:t>
            </a:r>
          </a:p>
        </p:txBody>
      </p:sp>
    </p:spTree>
    <p:extLst>
      <p:ext uri="{BB962C8B-B14F-4D97-AF65-F5344CB8AC3E}">
        <p14:creationId xmlns:p14="http://schemas.microsoft.com/office/powerpoint/2010/main" val="244521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16D9F-E72E-AC82-1EAC-EEAE0CFFE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889F02-F76D-9293-4512-2F6681F849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The Problem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774D9-BBF2-6918-5946-55523152D5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Scottish Legal Independence  </a:t>
            </a:r>
            <a:endParaRPr lang="en-US" sz="2800" dirty="0">
              <a:solidFill>
                <a:schemeClr val="bg1"/>
              </a:solidFill>
            </a:endParaRP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Union with England Act 1707 section XIX</a:t>
            </a:r>
          </a:p>
          <a:p>
            <a:pPr marL="1485900" lvl="2" indent="-342900"/>
            <a:r>
              <a:rPr lang="en-GB" sz="1600" dirty="0">
                <a:solidFill>
                  <a:schemeClr val="bg1"/>
                </a:solidFill>
              </a:rPr>
              <a:t>That the Court of Session […] do after the Union and notwithstanding thereof remain in all time coming within Scotland as it is now constituted by the Laws of that Kingdom and with the same Authority and </a:t>
            </a:r>
            <a:r>
              <a:rPr lang="en-GB" sz="1600" dirty="0" err="1">
                <a:solidFill>
                  <a:schemeClr val="bg1"/>
                </a:solidFill>
              </a:rPr>
              <a:t>Priviledges</a:t>
            </a:r>
            <a:r>
              <a:rPr lang="en-GB" sz="1600" dirty="0">
                <a:solidFill>
                  <a:schemeClr val="bg1"/>
                </a:solidFill>
              </a:rPr>
              <a:t> as before the Union…”</a:t>
            </a:r>
            <a:endParaRPr lang="en-US" sz="1600" dirty="0">
              <a:solidFill>
                <a:schemeClr val="bg1"/>
              </a:solidFill>
            </a:endParaRP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The Scotland Act 1999 section 33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The Race to Gretna</a:t>
            </a:r>
          </a:p>
          <a:p>
            <a:pPr lvl="1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What is the status of court orders in Scotland?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Completely Separate Jurisdiction?</a:t>
            </a:r>
          </a:p>
          <a:p>
            <a:pPr marL="1485900" lvl="2" indent="-342900"/>
            <a:r>
              <a:rPr lang="en-US" sz="1600" dirty="0">
                <a:solidFill>
                  <a:schemeClr val="bg1"/>
                </a:solidFill>
              </a:rPr>
              <a:t>Hague Convention status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Hybrid?</a:t>
            </a:r>
          </a:p>
          <a:p>
            <a:pPr marL="1485900" lvl="2" indent="-342900"/>
            <a:r>
              <a:rPr lang="en-US" sz="1600" dirty="0">
                <a:solidFill>
                  <a:schemeClr val="bg1"/>
                </a:solidFill>
              </a:rPr>
              <a:t>Orders of the Supreme Court</a:t>
            </a:r>
          </a:p>
        </p:txBody>
      </p:sp>
    </p:spTree>
    <p:extLst>
      <p:ext uri="{BB962C8B-B14F-4D97-AF65-F5344CB8AC3E}">
        <p14:creationId xmlns:p14="http://schemas.microsoft.com/office/powerpoint/2010/main" val="3991854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4FFC5-31A0-60C4-8929-7A1F6C7F4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FAEFC5-255B-CF18-D11E-90EC3BF054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Orders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451CC-8E03-3385-75C1-7BE4A3E98D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Substantive Orders (see Family Law Act 1986 Part I)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Private family orders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Public family orders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Awarding Parental Responsibility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Administrative orders (see </a:t>
            </a:r>
            <a:r>
              <a:rPr lang="en-GB" dirty="0">
                <a:solidFill>
                  <a:schemeClr val="bg1"/>
                </a:solidFill>
              </a:rPr>
              <a:t>Civil Jurisdiction and Judgments Act 1982</a:t>
            </a:r>
            <a:r>
              <a:rPr lang="en-US" dirty="0">
                <a:solidFill>
                  <a:schemeClr val="bg1"/>
                </a:solidFill>
              </a:rPr>
              <a:t>)</a:t>
            </a:r>
            <a:endParaRPr lang="en-GB" dirty="0">
              <a:solidFill>
                <a:schemeClr val="bg1"/>
              </a:solidFill>
            </a:endParaRP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Disclosure e.g. medical and police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Assessments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Interim placement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07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F0D9A-82EE-C3BB-C1AC-A0EC9EE88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1E1D8F-99CA-2356-A05D-F008ECC6FA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Enforcement Issues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5B490-5DD0-D38E-677E-649D1B4083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While Orders of Courts in England and Wales may be legally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recognised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in Scotland, how can they be automatically enforced?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0858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Automatically “effective”</a:t>
            </a:r>
          </a:p>
          <a:p>
            <a:pPr marL="10858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Enforcement requires registration</a:t>
            </a:r>
          </a:p>
          <a:p>
            <a:pPr marL="1485900" lvl="2" indent="-342900">
              <a:defRPr/>
            </a:pPr>
            <a:r>
              <a:rPr lang="en-US" sz="1600" dirty="0">
                <a:solidFill>
                  <a:prstClr val="black"/>
                </a:solidFill>
                <a:latin typeface="Calibri"/>
              </a:rPr>
              <a:t>Court of Session covers all Sheriff Courts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0858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Examples</a:t>
            </a:r>
          </a:p>
          <a:p>
            <a:pPr marL="1085850" lvl="1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Children taken to Scotland by a parent in breach of a Child Arrangements Order</a:t>
            </a:r>
          </a:p>
          <a:p>
            <a:pPr marL="1085850" lvl="1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Seeking Police or third party disclosure from Scottish bodies (see </a:t>
            </a:r>
            <a:r>
              <a:rPr lang="en-GB" sz="2000" dirty="0">
                <a:solidFill>
                  <a:prstClr val="black"/>
                </a:solidFill>
                <a:latin typeface="Calibri"/>
              </a:rPr>
              <a:t>Cheshire county council decision cc v C [1995] 2 </a:t>
            </a:r>
            <a:r>
              <a:rPr lang="en-GB" sz="2000" dirty="0" err="1">
                <a:solidFill>
                  <a:prstClr val="black"/>
                </a:solidFill>
                <a:latin typeface="Calibri"/>
              </a:rPr>
              <a:t>flr</a:t>
            </a:r>
            <a:r>
              <a:rPr lang="en-GB" sz="2000" dirty="0">
                <a:solidFill>
                  <a:prstClr val="black"/>
                </a:solidFill>
                <a:latin typeface="Calibri"/>
              </a:rPr>
              <a:t> 862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939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9B4B7-7112-12FB-D785-DA423BFF9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FCC5D-9476-993E-0A81-AE7D907967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The Registration Process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27273-4172-784C-5BE9-E8AFDD6D35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Recognition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cs typeface="Arial" panose="020B0604020202020204" pitchFamily="34" charset="0"/>
              </a:rPr>
              <a:t>Family Law Act 1986 </a:t>
            </a:r>
          </a:p>
          <a:p>
            <a:pPr marL="1485900" lvl="2" indent="-342900"/>
            <a:r>
              <a:rPr lang="en-US" sz="1600" dirty="0">
                <a:solidFill>
                  <a:schemeClr val="bg1"/>
                </a:solidFill>
                <a:cs typeface="Arial" panose="020B0604020202020204" pitchFamily="34" charset="0"/>
              </a:rPr>
              <a:t>Part I Section 1 list</a:t>
            </a:r>
          </a:p>
          <a:p>
            <a:pPr marL="1485900" lvl="2" indent="-342900"/>
            <a:r>
              <a:rPr lang="en-US" sz="1600" dirty="0">
                <a:solidFill>
                  <a:schemeClr val="bg1"/>
                </a:solidFill>
                <a:cs typeface="Arial" panose="020B0604020202020204" pitchFamily="34" charset="0"/>
              </a:rPr>
              <a:t>Section 27 (registration)</a:t>
            </a:r>
          </a:p>
          <a:p>
            <a:pPr marL="1485900" lvl="2" indent="-342900"/>
            <a:r>
              <a:rPr lang="en-US" sz="1600" dirty="0">
                <a:solidFill>
                  <a:schemeClr val="bg1"/>
                </a:solidFill>
                <a:cs typeface="Arial" panose="020B0604020202020204" pitchFamily="34" charset="0"/>
              </a:rPr>
              <a:t>Section 29 (enforcement)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cs typeface="Arial" panose="020B0604020202020204" pitchFamily="34" charset="0"/>
              </a:rPr>
              <a:t>Civil Jurisdiction and Judgments Act 1982</a:t>
            </a:r>
          </a:p>
          <a:p>
            <a:pPr marL="1485900" lvl="2" indent="-342900"/>
            <a:r>
              <a:rPr lang="en-GB" sz="1600" dirty="0">
                <a:solidFill>
                  <a:schemeClr val="bg1"/>
                </a:solidFill>
                <a:cs typeface="Arial" panose="020B0604020202020204" pitchFamily="34" charset="0"/>
              </a:rPr>
              <a:t>Section 18(1(b)) (</a:t>
            </a:r>
            <a:r>
              <a:rPr lang="en-GB" sz="1600" i="1" dirty="0">
                <a:solidFill>
                  <a:schemeClr val="bg1"/>
                </a:solidFill>
                <a:cs typeface="Arial" panose="020B0604020202020204" pitchFamily="34" charset="0"/>
              </a:rPr>
              <a:t>non-money</a:t>
            </a:r>
            <a:r>
              <a:rPr lang="en-GB" sz="1600" dirty="0">
                <a:solidFill>
                  <a:schemeClr val="bg1"/>
                </a:solidFill>
                <a:cs typeface="Arial" panose="020B0604020202020204" pitchFamily="34" charset="0"/>
              </a:rPr>
              <a:t>)</a:t>
            </a:r>
            <a:endParaRPr lang="en-US" sz="16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Court of Session Rules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cs typeface="Arial" panose="020B0604020202020204" pitchFamily="34" charset="0"/>
              </a:rPr>
              <a:t>Requires a Scottish Advocate</a:t>
            </a:r>
          </a:p>
          <a:p>
            <a:pPr marL="1485900" lvl="2" indent="-342900"/>
            <a:r>
              <a:rPr lang="en-US" sz="1600" dirty="0">
                <a:solidFill>
                  <a:schemeClr val="bg1"/>
                </a:solidFill>
                <a:cs typeface="Arial" panose="020B0604020202020204" pitchFamily="34" charset="0"/>
              </a:rPr>
              <a:t>Contact a “Stable” at the Faculty of Advocates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cs typeface="Arial" panose="020B0604020202020204" pitchFamily="34" charset="0"/>
              </a:rPr>
              <a:t>Rules of the Court of Session Chapters </a:t>
            </a:r>
          </a:p>
          <a:p>
            <a:pPr marL="1485900" lvl="2" indent="-342900"/>
            <a:r>
              <a:rPr lang="en-US" sz="1600" dirty="0">
                <a:solidFill>
                  <a:schemeClr val="bg1"/>
                </a:solidFill>
                <a:cs typeface="Arial" panose="020B0604020202020204" pitchFamily="34" charset="0"/>
              </a:rPr>
              <a:t>62.38 – General registration</a:t>
            </a:r>
          </a:p>
          <a:p>
            <a:pPr marL="1485900" lvl="2" indent="-342900"/>
            <a:r>
              <a:rPr lang="en-US" sz="1600" dirty="0">
                <a:solidFill>
                  <a:schemeClr val="bg1"/>
                </a:solidFill>
                <a:cs typeface="Arial" panose="020B0604020202020204" pitchFamily="34" charset="0"/>
              </a:rPr>
              <a:t>71.8 – Family Law Act 1986 registration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Timing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cs typeface="Arial" panose="020B0604020202020204" pitchFamily="34" charset="0"/>
              </a:rPr>
              <a:t>Are any appeals anticipated or ongoing?</a:t>
            </a:r>
          </a:p>
          <a:p>
            <a:pPr marL="342900" indent="-342900"/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lvl="1" indent="0">
              <a:buNone/>
            </a:pPr>
            <a:endParaRPr lang="en-US" sz="20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4145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c07bc07-8863-4209-a9d3-6a2618d3b59f">
      <Terms xmlns="http://schemas.microsoft.com/office/infopath/2007/PartnerControls"/>
    </lcf76f155ced4ddcb4097134ff3c332f>
    <TaxCatchAll xmlns="3ea9b7d5-4dff-455d-b271-1343c73bf8d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F6759FB794284388BE40033B7D3BE4" ma:contentTypeVersion="17" ma:contentTypeDescription="Create a new document." ma:contentTypeScope="" ma:versionID="e99f3835b5a18ae2ffcc33c78bea7c1b">
  <xsd:schema xmlns:xsd="http://www.w3.org/2001/XMLSchema" xmlns:xs="http://www.w3.org/2001/XMLSchema" xmlns:p="http://schemas.microsoft.com/office/2006/metadata/properties" xmlns:ns2="3c07bc07-8863-4209-a9d3-6a2618d3b59f" xmlns:ns3="02d86899-5d08-4896-96ee-a57dfb43ae64" xmlns:ns4="3ea9b7d5-4dff-455d-b271-1343c73bf8d0" targetNamespace="http://schemas.microsoft.com/office/2006/metadata/properties" ma:root="true" ma:fieldsID="980222015ecf115dd4daba9cde6c8b55" ns2:_="" ns3:_="" ns4:_="">
    <xsd:import namespace="3c07bc07-8863-4209-a9d3-6a2618d3b59f"/>
    <xsd:import namespace="02d86899-5d08-4896-96ee-a57dfb43ae64"/>
    <xsd:import namespace="3ea9b7d5-4dff-455d-b271-1343c73bf8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07bc07-8863-4209-a9d3-6a2618d3b5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9a5a738-2272-4ee1-84a5-321e15345a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86899-5d08-4896-96ee-a57dfb43ae6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9b7d5-4dff-455d-b271-1343c73bf8d0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97107ae7-4702-4ddf-a37b-bbded401ea50}" ma:internalName="TaxCatchAll" ma:showField="CatchAllData" ma:web="3ea9b7d5-4dff-455d-b271-1343c73bf8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98166A-B07D-4B50-BCAB-F62A31CA97D4}">
  <ds:schemaRefs>
    <ds:schemaRef ds:uri="http://schemas.microsoft.com/office/2006/metadata/properties"/>
    <ds:schemaRef ds:uri="http://schemas.microsoft.com/office/infopath/2007/PartnerControls"/>
    <ds:schemaRef ds:uri="3c07bc07-8863-4209-a9d3-6a2618d3b59f"/>
    <ds:schemaRef ds:uri="3ea9b7d5-4dff-455d-b271-1343c73bf8d0"/>
  </ds:schemaRefs>
</ds:datastoreItem>
</file>

<file path=customXml/itemProps2.xml><?xml version="1.0" encoding="utf-8"?>
<ds:datastoreItem xmlns:ds="http://schemas.openxmlformats.org/officeDocument/2006/customXml" ds:itemID="{25B2C3ED-B083-4420-A87F-2018EBF2AF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07bc07-8863-4209-a9d3-6a2618d3b59f"/>
    <ds:schemaRef ds:uri="02d86899-5d08-4896-96ee-a57dfb43ae64"/>
    <ds:schemaRef ds:uri="3ea9b7d5-4dff-455d-b271-1343c73bf8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D85DE06-111A-4B5A-B98F-FB74E7DDAB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5800</TotalTime>
  <Words>308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Futura Book</vt:lpstr>
      <vt:lpstr>Segoe UI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Georgia Thompson</dc:creator>
  <cp:lastModifiedBy>Tim Shortt</cp:lastModifiedBy>
  <cp:revision>195</cp:revision>
  <cp:lastPrinted>2018-02-08T11:32:18Z</cp:lastPrinted>
  <dcterms:created xsi:type="dcterms:W3CDTF">2018-01-31T16:32:08Z</dcterms:created>
  <dcterms:modified xsi:type="dcterms:W3CDTF">2025-09-18T11:27:33Z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0x010100DBF6759FB794284388BE40033B7D3BE4</vt:lpwstr>
  </property>
  <property fmtid="{D5CDD505-2E9C-101B-9397-08002B2CF9AE}" pid="3" name="MediaServiceImageTags">
    <vt:lpwstr/>
  </property>
</Properties>
</file>