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notesMasterIdLst>
    <p:notesMasterId r:id="rId41"/>
  </p:notesMasterIdLst>
  <p:handoutMasterIdLst>
    <p:handoutMasterId r:id="rId42"/>
  </p:handoutMasterIdLst>
  <p:sldIdLst>
    <p:sldId id="385" r:id="rId2"/>
    <p:sldId id="698" r:id="rId3"/>
    <p:sldId id="529" r:id="rId4"/>
    <p:sldId id="530" r:id="rId5"/>
    <p:sldId id="668" r:id="rId6"/>
    <p:sldId id="669" r:id="rId7"/>
    <p:sldId id="531" r:id="rId8"/>
    <p:sldId id="532" r:id="rId9"/>
    <p:sldId id="536" r:id="rId10"/>
    <p:sldId id="672" r:id="rId11"/>
    <p:sldId id="673" r:id="rId12"/>
    <p:sldId id="674" r:id="rId13"/>
    <p:sldId id="675" r:id="rId14"/>
    <p:sldId id="538" r:id="rId15"/>
    <p:sldId id="540" r:id="rId16"/>
    <p:sldId id="650" r:id="rId17"/>
    <p:sldId id="665" r:id="rId18"/>
    <p:sldId id="542" r:id="rId19"/>
    <p:sldId id="546" r:id="rId20"/>
    <p:sldId id="699" r:id="rId21"/>
    <p:sldId id="700" r:id="rId22"/>
    <p:sldId id="651" r:id="rId23"/>
    <p:sldId id="656" r:id="rId24"/>
    <p:sldId id="706" r:id="rId25"/>
    <p:sldId id="702" r:id="rId26"/>
    <p:sldId id="703" r:id="rId27"/>
    <p:sldId id="705" r:id="rId28"/>
    <p:sldId id="566" r:id="rId29"/>
    <p:sldId id="652" r:id="rId30"/>
    <p:sldId id="707" r:id="rId31"/>
    <p:sldId id="708" r:id="rId32"/>
    <p:sldId id="658" r:id="rId33"/>
    <p:sldId id="543" r:id="rId34"/>
    <p:sldId id="677" r:id="rId35"/>
    <p:sldId id="683" r:id="rId36"/>
    <p:sldId id="680" r:id="rId37"/>
    <p:sldId id="567" r:id="rId38"/>
    <p:sldId id="694" r:id="rId39"/>
    <p:sldId id="527" r:id="rId40"/>
  </p:sldIdLst>
  <p:sldSz cx="9144000" cy="6858000" type="screen4x3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37"/>
    <p:restoredTop sz="96047" autoAdjust="0"/>
  </p:normalViewPr>
  <p:slideViewPr>
    <p:cSldViewPr>
      <p:cViewPr varScale="1">
        <p:scale>
          <a:sx n="116" d="100"/>
          <a:sy n="116" d="100"/>
        </p:scale>
        <p:origin x="222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7610"/>
    </p:cViewPr>
  </p:sorterViewPr>
  <p:notesViewPr>
    <p:cSldViewPr>
      <p:cViewPr varScale="1">
        <p:scale>
          <a:sx n="88" d="100"/>
          <a:sy n="88" d="100"/>
        </p:scale>
        <p:origin x="3320" y="20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C76C54-E4E5-4753-AE27-6ECBB3FD1091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9B40436-E4D7-4931-B839-25C8EE8FDFE7}">
      <dgm:prSet/>
      <dgm:spPr/>
      <dgm:t>
        <a:bodyPr/>
        <a:lstStyle/>
        <a:p>
          <a:pPr>
            <a:defRPr b="1"/>
          </a:pPr>
          <a:r>
            <a:rPr lang="en-US"/>
            <a:t>1950s</a:t>
          </a:r>
        </a:p>
      </dgm:t>
    </dgm:pt>
    <dgm:pt modelId="{2015F5D9-D5F2-4A73-BB8C-3E8F85ED97C5}" type="parTrans" cxnId="{FF05CABA-EF65-4323-B035-4137329640B2}">
      <dgm:prSet/>
      <dgm:spPr/>
      <dgm:t>
        <a:bodyPr/>
        <a:lstStyle/>
        <a:p>
          <a:endParaRPr lang="en-US"/>
        </a:p>
      </dgm:t>
    </dgm:pt>
    <dgm:pt modelId="{38699191-2318-4A74-9954-E3D2A9FF76DB}" type="sibTrans" cxnId="{FF05CABA-EF65-4323-B035-4137329640B2}">
      <dgm:prSet/>
      <dgm:spPr/>
      <dgm:t>
        <a:bodyPr/>
        <a:lstStyle/>
        <a:p>
          <a:endParaRPr lang="en-US"/>
        </a:p>
      </dgm:t>
    </dgm:pt>
    <dgm:pt modelId="{74EC8092-E235-4877-B662-FAD9E790B6CA}">
      <dgm:prSet custT="1"/>
      <dgm:spPr/>
      <dgm:t>
        <a:bodyPr/>
        <a:lstStyle/>
        <a:p>
          <a:r>
            <a:rPr lang="en-US" sz="2400" dirty="0"/>
            <a:t>Assumption that mental health professionals (e.g., psychiatrists) simply knew who was going to be dangerous and who was not.</a:t>
          </a:r>
        </a:p>
      </dgm:t>
    </dgm:pt>
    <dgm:pt modelId="{1A15E928-894A-4B36-B4A2-B3CB01CE943A}" type="parTrans" cxnId="{197C81B0-F3A5-4363-B47A-7EB2CDE1CD6F}">
      <dgm:prSet/>
      <dgm:spPr/>
      <dgm:t>
        <a:bodyPr/>
        <a:lstStyle/>
        <a:p>
          <a:endParaRPr lang="en-US"/>
        </a:p>
      </dgm:t>
    </dgm:pt>
    <dgm:pt modelId="{347C5B04-1FAB-4376-9FE3-8032AB67C1D0}" type="sibTrans" cxnId="{197C81B0-F3A5-4363-B47A-7EB2CDE1CD6F}">
      <dgm:prSet/>
      <dgm:spPr/>
      <dgm:t>
        <a:bodyPr/>
        <a:lstStyle/>
        <a:p>
          <a:endParaRPr lang="en-US"/>
        </a:p>
      </dgm:t>
    </dgm:pt>
    <dgm:pt modelId="{3A012B7E-B749-44D2-AE38-F79F876D6082}">
      <dgm:prSet/>
      <dgm:spPr/>
      <dgm:t>
        <a:bodyPr/>
        <a:lstStyle/>
        <a:p>
          <a:pPr>
            <a:defRPr b="1"/>
          </a:pPr>
          <a:r>
            <a:rPr lang="en-US"/>
            <a:t>1960s</a:t>
          </a:r>
        </a:p>
      </dgm:t>
    </dgm:pt>
    <dgm:pt modelId="{C8655420-AE6E-41D0-A6C6-146513B906BB}" type="parTrans" cxnId="{B2391270-AFC8-4FCF-97B9-77918E8289A1}">
      <dgm:prSet/>
      <dgm:spPr/>
      <dgm:t>
        <a:bodyPr/>
        <a:lstStyle/>
        <a:p>
          <a:endParaRPr lang="en-US"/>
        </a:p>
      </dgm:t>
    </dgm:pt>
    <dgm:pt modelId="{E30F7F12-1AA5-4068-ACAF-28B40B5D06EE}" type="sibTrans" cxnId="{B2391270-AFC8-4FCF-97B9-77918E8289A1}">
      <dgm:prSet/>
      <dgm:spPr/>
      <dgm:t>
        <a:bodyPr/>
        <a:lstStyle/>
        <a:p>
          <a:endParaRPr lang="en-US"/>
        </a:p>
      </dgm:t>
    </dgm:pt>
    <dgm:pt modelId="{EB1C76E2-3EA7-40AE-AE90-CF9133E51612}">
      <dgm:prSet custT="1"/>
      <dgm:spPr/>
      <dgm:t>
        <a:bodyPr/>
        <a:lstStyle/>
        <a:p>
          <a:r>
            <a:rPr lang="en-US" sz="2400" dirty="0"/>
            <a:t>Enter the case of Johnny Baxstrom…..</a:t>
          </a:r>
        </a:p>
      </dgm:t>
    </dgm:pt>
    <dgm:pt modelId="{FBB69060-3C8D-4765-94C2-0E481905002E}" type="parTrans" cxnId="{B26F49BD-F157-4EF2-B0DE-7D1FD4837044}">
      <dgm:prSet/>
      <dgm:spPr/>
      <dgm:t>
        <a:bodyPr/>
        <a:lstStyle/>
        <a:p>
          <a:endParaRPr lang="en-US"/>
        </a:p>
      </dgm:t>
    </dgm:pt>
    <dgm:pt modelId="{F81CE40C-7E88-45D9-BB29-B451F997B7F5}" type="sibTrans" cxnId="{B26F49BD-F157-4EF2-B0DE-7D1FD4837044}">
      <dgm:prSet/>
      <dgm:spPr/>
      <dgm:t>
        <a:bodyPr/>
        <a:lstStyle/>
        <a:p>
          <a:endParaRPr lang="en-US"/>
        </a:p>
      </dgm:t>
    </dgm:pt>
    <dgm:pt modelId="{A704A086-F49B-F045-9998-1CDB3C23D34B}" type="pres">
      <dgm:prSet presAssocID="{20C76C54-E4E5-4753-AE27-6ECBB3FD1091}" presName="root" presStyleCnt="0">
        <dgm:presLayoutVars>
          <dgm:chMax/>
          <dgm:chPref/>
          <dgm:animLvl val="lvl"/>
        </dgm:presLayoutVars>
      </dgm:prSet>
      <dgm:spPr/>
    </dgm:pt>
    <dgm:pt modelId="{0B9297FE-0F08-D249-BFC7-29005575E98D}" type="pres">
      <dgm:prSet presAssocID="{20C76C54-E4E5-4753-AE27-6ECBB3FD1091}" presName="divider" presStyleLbl="fgAcc1" presStyleIdx="0" presStyleCnt="3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gm:spPr>
    </dgm:pt>
    <dgm:pt modelId="{C18DC9A7-2200-3A42-989C-CB49D2BFB117}" type="pres">
      <dgm:prSet presAssocID="{20C76C54-E4E5-4753-AE27-6ECBB3FD1091}" presName="nodes" presStyleCnt="0">
        <dgm:presLayoutVars>
          <dgm:chMax/>
          <dgm:chPref/>
          <dgm:animLvl val="lvl"/>
        </dgm:presLayoutVars>
      </dgm:prSet>
      <dgm:spPr/>
    </dgm:pt>
    <dgm:pt modelId="{331444EE-40DC-744A-A4C0-6678B5AECB07}" type="pres">
      <dgm:prSet presAssocID="{89B40436-E4D7-4931-B839-25C8EE8FDFE7}" presName="composite1" presStyleCnt="0"/>
      <dgm:spPr/>
    </dgm:pt>
    <dgm:pt modelId="{E0E2E9AB-B38B-DD4A-BB6E-1BCA356EE720}" type="pres">
      <dgm:prSet presAssocID="{89B40436-E4D7-4931-B839-25C8EE8FDFE7}" presName="ConnectorPoint1" presStyleLbl="lnNode1" presStyleIdx="0" presStyleCnt="2"/>
      <dgm:spPr/>
    </dgm:pt>
    <dgm:pt modelId="{E9DFC579-1F2D-3A4A-A2F0-34457B264350}" type="pres">
      <dgm:prSet presAssocID="{89B40436-E4D7-4931-B839-25C8EE8FDFE7}" presName="DropPinPlaceHolder1" presStyleCnt="0"/>
      <dgm:spPr/>
    </dgm:pt>
    <dgm:pt modelId="{7813ABA6-BBE2-A547-8604-33EFA36FFB50}" type="pres">
      <dgm:prSet presAssocID="{89B40436-E4D7-4931-B839-25C8EE8FDFE7}" presName="DropPin1" presStyleLbl="alignNode1" presStyleIdx="0" presStyleCnt="2"/>
      <dgm:spPr/>
    </dgm:pt>
    <dgm:pt modelId="{5AC1C9B6-7FA5-EE4A-ACA9-89558FE1AD8F}" type="pres">
      <dgm:prSet presAssocID="{89B40436-E4D7-4931-B839-25C8EE8FDFE7}" presName="Ellipse1" presStyleLbl="fgAcc1" presStyleIdx="1" presStyleCnt="3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C1442DC3-56B9-DF41-A01D-D02ADB03C639}" type="pres">
      <dgm:prSet presAssocID="{89B40436-E4D7-4931-B839-25C8EE8FDFE7}" presName="L2TextContainer1" presStyleLbl="revTx" presStyleIdx="0" presStyleCnt="4">
        <dgm:presLayoutVars>
          <dgm:bulletEnabled val="1"/>
        </dgm:presLayoutVars>
      </dgm:prSet>
      <dgm:spPr/>
    </dgm:pt>
    <dgm:pt modelId="{2E8257C6-FED7-A04C-B617-64CCE29076C9}" type="pres">
      <dgm:prSet presAssocID="{89B40436-E4D7-4931-B839-25C8EE8FDFE7}" presName="L1TextContainer1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85CEAEE4-A195-3144-B629-807922ED5D20}" type="pres">
      <dgm:prSet presAssocID="{89B40436-E4D7-4931-B839-25C8EE8FDFE7}" presName="ConnectLine1" presStyleLbl="sibTrans1D1" presStyleIdx="0" presStyleCnt="2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9528C054-6F62-6748-AE92-769AA84BF738}" type="pres">
      <dgm:prSet presAssocID="{89B40436-E4D7-4931-B839-25C8EE8FDFE7}" presName="EmptyPlaceHolder1" presStyleCnt="0"/>
      <dgm:spPr/>
    </dgm:pt>
    <dgm:pt modelId="{8D28F886-975B-7142-B71B-51422469BDB4}" type="pres">
      <dgm:prSet presAssocID="{38699191-2318-4A74-9954-E3D2A9FF76DB}" presName="spaceBetweenRectangles1" presStyleCnt="0"/>
      <dgm:spPr/>
    </dgm:pt>
    <dgm:pt modelId="{4FC1B1B7-835B-8F4C-8439-DD3B66B68EEC}" type="pres">
      <dgm:prSet presAssocID="{3A012B7E-B749-44D2-AE38-F79F876D6082}" presName="composite1" presStyleCnt="0"/>
      <dgm:spPr/>
    </dgm:pt>
    <dgm:pt modelId="{D1EB5A6B-0CF8-F745-AB03-DB39175057C3}" type="pres">
      <dgm:prSet presAssocID="{3A012B7E-B749-44D2-AE38-F79F876D6082}" presName="ConnectorPoint1" presStyleLbl="lnNode1" presStyleIdx="1" presStyleCnt="2"/>
      <dgm:spPr/>
    </dgm:pt>
    <dgm:pt modelId="{00AD03C5-F7FD-EB41-B730-3E1CD22895D9}" type="pres">
      <dgm:prSet presAssocID="{3A012B7E-B749-44D2-AE38-F79F876D6082}" presName="DropPinPlaceHolder1" presStyleCnt="0"/>
      <dgm:spPr/>
    </dgm:pt>
    <dgm:pt modelId="{855CF7D8-B52C-8A44-8C50-F4C8FB434C2F}" type="pres">
      <dgm:prSet presAssocID="{3A012B7E-B749-44D2-AE38-F79F876D6082}" presName="DropPin1" presStyleLbl="alignNode1" presStyleIdx="1" presStyleCnt="2"/>
      <dgm:spPr/>
    </dgm:pt>
    <dgm:pt modelId="{622297BF-BB0F-2A4D-BCD8-7A341C16AF0B}" type="pres">
      <dgm:prSet presAssocID="{3A012B7E-B749-44D2-AE38-F79F876D6082}" presName="Ellipse1" presStyleLbl="fgAcc1" presStyleIdx="2" presStyleCnt="3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18D3EB55-2806-5C49-97C6-B12FFF0D00D7}" type="pres">
      <dgm:prSet presAssocID="{3A012B7E-B749-44D2-AE38-F79F876D6082}" presName="L2TextContainer1" presStyleLbl="revTx" presStyleIdx="2" presStyleCnt="4">
        <dgm:presLayoutVars>
          <dgm:bulletEnabled val="1"/>
        </dgm:presLayoutVars>
      </dgm:prSet>
      <dgm:spPr/>
    </dgm:pt>
    <dgm:pt modelId="{F48CD7A7-475B-8C45-8860-19292A0F34D3}" type="pres">
      <dgm:prSet presAssocID="{3A012B7E-B749-44D2-AE38-F79F876D6082}" presName="L1TextContainer1" presStyleLbl="revTx" presStyleIdx="3" presStyleCnt="4">
        <dgm:presLayoutVars>
          <dgm:chMax val="1"/>
          <dgm:chPref val="1"/>
          <dgm:bulletEnabled val="1"/>
        </dgm:presLayoutVars>
      </dgm:prSet>
      <dgm:spPr/>
    </dgm:pt>
    <dgm:pt modelId="{6EE66E7D-5237-E441-96CB-2828869599E9}" type="pres">
      <dgm:prSet presAssocID="{3A012B7E-B749-44D2-AE38-F79F876D6082}" presName="ConnectLine1" presStyleLbl="sibTrans1D1" presStyleIdx="1" presStyleCnt="2"/>
      <dgm:spPr>
        <a:noFill/>
        <a:ln w="12700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dash"/>
        </a:ln>
        <a:effectLst/>
      </dgm:spPr>
    </dgm:pt>
    <dgm:pt modelId="{E722542B-12D1-1245-9D12-6745B12BE41E}" type="pres">
      <dgm:prSet presAssocID="{3A012B7E-B749-44D2-AE38-F79F876D6082}" presName="EmptyPlaceHolder1" presStyleCnt="0"/>
      <dgm:spPr/>
    </dgm:pt>
  </dgm:ptLst>
  <dgm:cxnLst>
    <dgm:cxn modelId="{77F39A0C-B0E5-6445-940A-AECD17E904BD}" type="presOf" srcId="{EB1C76E2-3EA7-40AE-AE90-CF9133E51612}" destId="{18D3EB55-2806-5C49-97C6-B12FFF0D00D7}" srcOrd="0" destOrd="0" presId="urn:microsoft.com/office/officeart/2017/3/layout/DropPinTimeline"/>
    <dgm:cxn modelId="{1DBDCE13-CD7C-5849-A7DD-FE92AF08275E}" type="presOf" srcId="{20C76C54-E4E5-4753-AE27-6ECBB3FD1091}" destId="{A704A086-F49B-F045-9998-1CDB3C23D34B}" srcOrd="0" destOrd="0" presId="urn:microsoft.com/office/officeart/2017/3/layout/DropPinTimeline"/>
    <dgm:cxn modelId="{DFB6FD14-1DA6-2049-95A3-06936BA7177F}" type="presOf" srcId="{74EC8092-E235-4877-B662-FAD9E790B6CA}" destId="{C1442DC3-56B9-DF41-A01D-D02ADB03C639}" srcOrd="0" destOrd="0" presId="urn:microsoft.com/office/officeart/2017/3/layout/DropPinTimeline"/>
    <dgm:cxn modelId="{C7C4F36E-8789-0A4C-8CE7-21C2DEE82DF3}" type="presOf" srcId="{89B40436-E4D7-4931-B839-25C8EE8FDFE7}" destId="{2E8257C6-FED7-A04C-B617-64CCE29076C9}" srcOrd="0" destOrd="0" presId="urn:microsoft.com/office/officeart/2017/3/layout/DropPinTimeline"/>
    <dgm:cxn modelId="{B2391270-AFC8-4FCF-97B9-77918E8289A1}" srcId="{20C76C54-E4E5-4753-AE27-6ECBB3FD1091}" destId="{3A012B7E-B749-44D2-AE38-F79F876D6082}" srcOrd="1" destOrd="0" parTransId="{C8655420-AE6E-41D0-A6C6-146513B906BB}" sibTransId="{E30F7F12-1AA5-4068-ACAF-28B40B5D06EE}"/>
    <dgm:cxn modelId="{197C81B0-F3A5-4363-B47A-7EB2CDE1CD6F}" srcId="{89B40436-E4D7-4931-B839-25C8EE8FDFE7}" destId="{74EC8092-E235-4877-B662-FAD9E790B6CA}" srcOrd="0" destOrd="0" parTransId="{1A15E928-894A-4B36-B4A2-B3CB01CE943A}" sibTransId="{347C5B04-1FAB-4376-9FE3-8032AB67C1D0}"/>
    <dgm:cxn modelId="{FF05CABA-EF65-4323-B035-4137329640B2}" srcId="{20C76C54-E4E5-4753-AE27-6ECBB3FD1091}" destId="{89B40436-E4D7-4931-B839-25C8EE8FDFE7}" srcOrd="0" destOrd="0" parTransId="{2015F5D9-D5F2-4A73-BB8C-3E8F85ED97C5}" sibTransId="{38699191-2318-4A74-9954-E3D2A9FF76DB}"/>
    <dgm:cxn modelId="{B26F49BD-F157-4EF2-B0DE-7D1FD4837044}" srcId="{3A012B7E-B749-44D2-AE38-F79F876D6082}" destId="{EB1C76E2-3EA7-40AE-AE90-CF9133E51612}" srcOrd="0" destOrd="0" parTransId="{FBB69060-3C8D-4765-94C2-0E481905002E}" sibTransId="{F81CE40C-7E88-45D9-BB29-B451F997B7F5}"/>
    <dgm:cxn modelId="{AF8C47EE-7123-694C-8559-8A7699954BEF}" type="presOf" srcId="{3A012B7E-B749-44D2-AE38-F79F876D6082}" destId="{F48CD7A7-475B-8C45-8860-19292A0F34D3}" srcOrd="0" destOrd="0" presId="urn:microsoft.com/office/officeart/2017/3/layout/DropPinTimeline"/>
    <dgm:cxn modelId="{C850CEC9-4FBC-5244-826F-7BFBE3D5B6D0}" type="presParOf" srcId="{A704A086-F49B-F045-9998-1CDB3C23D34B}" destId="{0B9297FE-0F08-D249-BFC7-29005575E98D}" srcOrd="0" destOrd="0" presId="urn:microsoft.com/office/officeart/2017/3/layout/DropPinTimeline"/>
    <dgm:cxn modelId="{411EA399-1C8E-9A45-8763-669E3E1983DD}" type="presParOf" srcId="{A704A086-F49B-F045-9998-1CDB3C23D34B}" destId="{C18DC9A7-2200-3A42-989C-CB49D2BFB117}" srcOrd="1" destOrd="0" presId="urn:microsoft.com/office/officeart/2017/3/layout/DropPinTimeline"/>
    <dgm:cxn modelId="{24B08E09-13A4-EE49-A407-468128C3B40F}" type="presParOf" srcId="{C18DC9A7-2200-3A42-989C-CB49D2BFB117}" destId="{331444EE-40DC-744A-A4C0-6678B5AECB07}" srcOrd="0" destOrd="0" presId="urn:microsoft.com/office/officeart/2017/3/layout/DropPinTimeline"/>
    <dgm:cxn modelId="{37482A45-E9D9-AD45-8C7A-8AFFC7FF382A}" type="presParOf" srcId="{331444EE-40DC-744A-A4C0-6678B5AECB07}" destId="{E0E2E9AB-B38B-DD4A-BB6E-1BCA356EE720}" srcOrd="0" destOrd="0" presId="urn:microsoft.com/office/officeart/2017/3/layout/DropPinTimeline"/>
    <dgm:cxn modelId="{A1505D7D-B213-A546-9939-1C81D38A62A7}" type="presParOf" srcId="{331444EE-40DC-744A-A4C0-6678B5AECB07}" destId="{E9DFC579-1F2D-3A4A-A2F0-34457B264350}" srcOrd="1" destOrd="0" presId="urn:microsoft.com/office/officeart/2017/3/layout/DropPinTimeline"/>
    <dgm:cxn modelId="{1BA7DD3D-68C6-3E4B-9738-DBE3F1D93237}" type="presParOf" srcId="{E9DFC579-1F2D-3A4A-A2F0-34457B264350}" destId="{7813ABA6-BBE2-A547-8604-33EFA36FFB50}" srcOrd="0" destOrd="0" presId="urn:microsoft.com/office/officeart/2017/3/layout/DropPinTimeline"/>
    <dgm:cxn modelId="{257C6EBA-1CE1-4645-B8B3-5E35DE4B55C6}" type="presParOf" srcId="{E9DFC579-1F2D-3A4A-A2F0-34457B264350}" destId="{5AC1C9B6-7FA5-EE4A-ACA9-89558FE1AD8F}" srcOrd="1" destOrd="0" presId="urn:microsoft.com/office/officeart/2017/3/layout/DropPinTimeline"/>
    <dgm:cxn modelId="{567A933F-043D-4347-9747-1D199874AB12}" type="presParOf" srcId="{331444EE-40DC-744A-A4C0-6678B5AECB07}" destId="{C1442DC3-56B9-DF41-A01D-D02ADB03C639}" srcOrd="2" destOrd="0" presId="urn:microsoft.com/office/officeart/2017/3/layout/DropPinTimeline"/>
    <dgm:cxn modelId="{099C08DC-151B-9A4E-8940-FA1A4F7C4666}" type="presParOf" srcId="{331444EE-40DC-744A-A4C0-6678B5AECB07}" destId="{2E8257C6-FED7-A04C-B617-64CCE29076C9}" srcOrd="3" destOrd="0" presId="urn:microsoft.com/office/officeart/2017/3/layout/DropPinTimeline"/>
    <dgm:cxn modelId="{37BA2C52-E199-6346-91CA-259F783959BC}" type="presParOf" srcId="{331444EE-40DC-744A-A4C0-6678B5AECB07}" destId="{85CEAEE4-A195-3144-B629-807922ED5D20}" srcOrd="4" destOrd="0" presId="urn:microsoft.com/office/officeart/2017/3/layout/DropPinTimeline"/>
    <dgm:cxn modelId="{FA22856D-991E-1A44-B4D5-ACC35DC732D7}" type="presParOf" srcId="{331444EE-40DC-744A-A4C0-6678B5AECB07}" destId="{9528C054-6F62-6748-AE92-769AA84BF738}" srcOrd="5" destOrd="0" presId="urn:microsoft.com/office/officeart/2017/3/layout/DropPinTimeline"/>
    <dgm:cxn modelId="{5D3DFD77-1E97-784F-B732-D4AC25DD59C4}" type="presParOf" srcId="{C18DC9A7-2200-3A42-989C-CB49D2BFB117}" destId="{8D28F886-975B-7142-B71B-51422469BDB4}" srcOrd="1" destOrd="0" presId="urn:microsoft.com/office/officeart/2017/3/layout/DropPinTimeline"/>
    <dgm:cxn modelId="{DD2FF45A-5828-2A4A-8301-F170ECDE5E79}" type="presParOf" srcId="{C18DC9A7-2200-3A42-989C-CB49D2BFB117}" destId="{4FC1B1B7-835B-8F4C-8439-DD3B66B68EEC}" srcOrd="2" destOrd="0" presId="urn:microsoft.com/office/officeart/2017/3/layout/DropPinTimeline"/>
    <dgm:cxn modelId="{6F1ED96D-AE6F-184C-99D5-CCEB3A7C3877}" type="presParOf" srcId="{4FC1B1B7-835B-8F4C-8439-DD3B66B68EEC}" destId="{D1EB5A6B-0CF8-F745-AB03-DB39175057C3}" srcOrd="0" destOrd="0" presId="urn:microsoft.com/office/officeart/2017/3/layout/DropPinTimeline"/>
    <dgm:cxn modelId="{21C45A6E-7770-6F4F-AEC0-743561CBCE81}" type="presParOf" srcId="{4FC1B1B7-835B-8F4C-8439-DD3B66B68EEC}" destId="{00AD03C5-F7FD-EB41-B730-3E1CD22895D9}" srcOrd="1" destOrd="0" presId="urn:microsoft.com/office/officeart/2017/3/layout/DropPinTimeline"/>
    <dgm:cxn modelId="{7849BB8E-25EA-D341-91DA-1232E87F212D}" type="presParOf" srcId="{00AD03C5-F7FD-EB41-B730-3E1CD22895D9}" destId="{855CF7D8-B52C-8A44-8C50-F4C8FB434C2F}" srcOrd="0" destOrd="0" presId="urn:microsoft.com/office/officeart/2017/3/layout/DropPinTimeline"/>
    <dgm:cxn modelId="{C14884BF-635A-884C-9BFC-4F1EF748D882}" type="presParOf" srcId="{00AD03C5-F7FD-EB41-B730-3E1CD22895D9}" destId="{622297BF-BB0F-2A4D-BCD8-7A341C16AF0B}" srcOrd="1" destOrd="0" presId="urn:microsoft.com/office/officeart/2017/3/layout/DropPinTimeline"/>
    <dgm:cxn modelId="{714E0E63-5431-8E4F-80E0-8B3C89FAF9B9}" type="presParOf" srcId="{4FC1B1B7-835B-8F4C-8439-DD3B66B68EEC}" destId="{18D3EB55-2806-5C49-97C6-B12FFF0D00D7}" srcOrd="2" destOrd="0" presId="urn:microsoft.com/office/officeart/2017/3/layout/DropPinTimeline"/>
    <dgm:cxn modelId="{03C09F1E-0A2C-FA4C-80AC-AA5F99236E09}" type="presParOf" srcId="{4FC1B1B7-835B-8F4C-8439-DD3B66B68EEC}" destId="{F48CD7A7-475B-8C45-8860-19292A0F34D3}" srcOrd="3" destOrd="0" presId="urn:microsoft.com/office/officeart/2017/3/layout/DropPinTimeline"/>
    <dgm:cxn modelId="{44B00AE4-9031-7D41-B40C-1C3E9335B0C1}" type="presParOf" srcId="{4FC1B1B7-835B-8F4C-8439-DD3B66B68EEC}" destId="{6EE66E7D-5237-E441-96CB-2828869599E9}" srcOrd="4" destOrd="0" presId="urn:microsoft.com/office/officeart/2017/3/layout/DropPinTimeline"/>
    <dgm:cxn modelId="{E542CB57-439B-0443-A99C-CA6EB4A63390}" type="presParOf" srcId="{4FC1B1B7-835B-8F4C-8439-DD3B66B68EEC}" destId="{E722542B-12D1-1245-9D12-6745B12BE41E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3D0034-93B2-49CA-8DAE-CE122D32B3A4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D7D3087-7CB9-4550-BEB7-5FF377111181}">
      <dgm:prSet custT="1"/>
      <dgm:spPr/>
      <dgm:t>
        <a:bodyPr/>
        <a:lstStyle/>
        <a:p>
          <a:r>
            <a:rPr lang="en-US" sz="1800" dirty="0"/>
            <a:t>Convicted of 2nd degree assault and sentenced to a US prison.</a:t>
          </a:r>
        </a:p>
      </dgm:t>
    </dgm:pt>
    <dgm:pt modelId="{53B81FCF-5C44-4AFC-9C58-AAA4B4BD0E2B}" type="parTrans" cxnId="{6B1BA6BE-598F-4EB0-AA51-7FF77C2280F9}">
      <dgm:prSet/>
      <dgm:spPr/>
      <dgm:t>
        <a:bodyPr/>
        <a:lstStyle/>
        <a:p>
          <a:endParaRPr lang="en-US"/>
        </a:p>
      </dgm:t>
    </dgm:pt>
    <dgm:pt modelId="{AF9ADB94-DC00-4BD5-B6CE-3E72D2BB2931}" type="sibTrans" cxnId="{6B1BA6BE-598F-4EB0-AA51-7FF77C2280F9}">
      <dgm:prSet/>
      <dgm:spPr/>
      <dgm:t>
        <a:bodyPr/>
        <a:lstStyle/>
        <a:p>
          <a:endParaRPr lang="en-US"/>
        </a:p>
      </dgm:t>
    </dgm:pt>
    <dgm:pt modelId="{D1897E53-94AF-4C81-A077-0C546D882908}">
      <dgm:prSet custT="1"/>
      <dgm:spPr/>
      <dgm:t>
        <a:bodyPr/>
        <a:lstStyle/>
        <a:p>
          <a:r>
            <a:rPr lang="en-US" sz="1800" dirty="0"/>
            <a:t>Certified ‘insane’ and transferred to a US State Hospital.</a:t>
          </a:r>
        </a:p>
      </dgm:t>
    </dgm:pt>
    <dgm:pt modelId="{7ADE3C6A-5E47-4AF2-9F16-A31D12B7D7E2}" type="parTrans" cxnId="{006DC2DE-4E52-4EB8-A107-7BEC6E783C36}">
      <dgm:prSet/>
      <dgm:spPr/>
      <dgm:t>
        <a:bodyPr/>
        <a:lstStyle/>
        <a:p>
          <a:endParaRPr lang="en-US"/>
        </a:p>
      </dgm:t>
    </dgm:pt>
    <dgm:pt modelId="{C7A7969C-C24A-4055-B89B-E86D48687A04}" type="sibTrans" cxnId="{006DC2DE-4E52-4EB8-A107-7BEC6E783C36}">
      <dgm:prSet/>
      <dgm:spPr/>
      <dgm:t>
        <a:bodyPr/>
        <a:lstStyle/>
        <a:p>
          <a:endParaRPr lang="en-US"/>
        </a:p>
      </dgm:t>
    </dgm:pt>
    <dgm:pt modelId="{07843BD3-4ACA-4D20-ABE1-5CA3E3F6648B}">
      <dgm:prSet custT="1"/>
      <dgm:spPr/>
      <dgm:t>
        <a:bodyPr/>
        <a:lstStyle/>
        <a:p>
          <a:r>
            <a:rPr lang="en-US" sz="1800" dirty="0"/>
            <a:t>Scheduled for release in 1961 – yet his continued incarceration was argued on the basis he remained </a:t>
          </a:r>
          <a:r>
            <a:rPr lang="en-US" sz="1800" b="1" dirty="0"/>
            <a:t>‘insane’ </a:t>
          </a:r>
          <a:r>
            <a:rPr lang="en-US" sz="1800" dirty="0"/>
            <a:t>and ‘</a:t>
          </a:r>
          <a:r>
            <a:rPr lang="en-US" sz="1800" b="1" dirty="0"/>
            <a:t>dangerous</a:t>
          </a:r>
          <a:r>
            <a:rPr lang="en-US" sz="1800" dirty="0"/>
            <a:t>.’</a:t>
          </a:r>
        </a:p>
      </dgm:t>
    </dgm:pt>
    <dgm:pt modelId="{DC478BA5-FAFD-4D9D-AE65-AE4BEAA384DF}" type="parTrans" cxnId="{F45EF898-E33F-4218-B89B-6BDFCB6260F9}">
      <dgm:prSet/>
      <dgm:spPr/>
      <dgm:t>
        <a:bodyPr/>
        <a:lstStyle/>
        <a:p>
          <a:endParaRPr lang="en-US"/>
        </a:p>
      </dgm:t>
    </dgm:pt>
    <dgm:pt modelId="{134BC685-F5A4-480D-8F37-6559A3D15467}" type="sibTrans" cxnId="{F45EF898-E33F-4218-B89B-6BDFCB6260F9}">
      <dgm:prSet/>
      <dgm:spPr/>
      <dgm:t>
        <a:bodyPr/>
        <a:lstStyle/>
        <a:p>
          <a:endParaRPr lang="en-US"/>
        </a:p>
      </dgm:t>
    </dgm:pt>
    <dgm:pt modelId="{E05060A2-F7F5-4A15-BE38-F88380AE6447}">
      <dgm:prSet custT="1"/>
      <dgm:spPr/>
      <dgm:t>
        <a:bodyPr/>
        <a:lstStyle/>
        <a:p>
          <a:r>
            <a:rPr lang="en-US" sz="1800" dirty="0"/>
            <a:t>Twice filed for unlawful detention - declined each time.</a:t>
          </a:r>
        </a:p>
      </dgm:t>
    </dgm:pt>
    <dgm:pt modelId="{7A0A1A84-00CB-4272-B062-308BD5417AB9}" type="parTrans" cxnId="{F2C8A2FF-A6EF-44A9-A6A3-4C4506952065}">
      <dgm:prSet/>
      <dgm:spPr/>
      <dgm:t>
        <a:bodyPr/>
        <a:lstStyle/>
        <a:p>
          <a:endParaRPr lang="en-US"/>
        </a:p>
      </dgm:t>
    </dgm:pt>
    <dgm:pt modelId="{C189D240-169C-4BF5-86B1-FFDCA48F62EF}" type="sibTrans" cxnId="{F2C8A2FF-A6EF-44A9-A6A3-4C4506952065}">
      <dgm:prSet/>
      <dgm:spPr/>
      <dgm:t>
        <a:bodyPr/>
        <a:lstStyle/>
        <a:p>
          <a:endParaRPr lang="en-US"/>
        </a:p>
      </dgm:t>
    </dgm:pt>
    <dgm:pt modelId="{83E5E8A8-4D27-4ABE-BAA8-DB0A14EAB257}">
      <dgm:prSet custT="1"/>
      <dgm:spPr/>
      <dgm:t>
        <a:bodyPr/>
        <a:lstStyle/>
        <a:p>
          <a:r>
            <a:rPr lang="en-US" sz="1800" dirty="0"/>
            <a:t>Requested transfer to a civil institution: Declined despite state attorney support.</a:t>
          </a:r>
        </a:p>
      </dgm:t>
    </dgm:pt>
    <dgm:pt modelId="{1F196D1B-7262-444D-A8C3-3AC87BA8FFFA}" type="parTrans" cxnId="{CB02B01D-14A9-418F-ACF5-AFC59CCE1BE5}">
      <dgm:prSet/>
      <dgm:spPr/>
      <dgm:t>
        <a:bodyPr/>
        <a:lstStyle/>
        <a:p>
          <a:endParaRPr lang="en-US"/>
        </a:p>
      </dgm:t>
    </dgm:pt>
    <dgm:pt modelId="{8E6A1E3B-7BC5-4018-901D-4522E4BD52B1}" type="sibTrans" cxnId="{CB02B01D-14A9-418F-ACF5-AFC59CCE1BE5}">
      <dgm:prSet/>
      <dgm:spPr/>
      <dgm:t>
        <a:bodyPr/>
        <a:lstStyle/>
        <a:p>
          <a:endParaRPr lang="en-US"/>
        </a:p>
      </dgm:t>
    </dgm:pt>
    <dgm:pt modelId="{95116FBF-488D-4D02-9F53-A0AEB848E75A}">
      <dgm:prSet custT="1"/>
      <dgm:spPr/>
      <dgm:t>
        <a:bodyPr/>
        <a:lstStyle/>
        <a:p>
          <a:r>
            <a:rPr lang="en-US" sz="1800" dirty="0"/>
            <a:t>Various appeals. Supreme Court granted judicial review.</a:t>
          </a:r>
        </a:p>
      </dgm:t>
    </dgm:pt>
    <dgm:pt modelId="{237213ED-2C50-4D99-A07E-5BA8E4AF9DE1}" type="parTrans" cxnId="{90C1F7B7-1AF6-4577-95B1-F990C7476BA1}">
      <dgm:prSet/>
      <dgm:spPr/>
      <dgm:t>
        <a:bodyPr/>
        <a:lstStyle/>
        <a:p>
          <a:endParaRPr lang="en-US"/>
        </a:p>
      </dgm:t>
    </dgm:pt>
    <dgm:pt modelId="{D91494BD-98DD-4F86-9FD2-D7F3E978EE18}" type="sibTrans" cxnId="{90C1F7B7-1AF6-4577-95B1-F990C7476BA1}">
      <dgm:prSet/>
      <dgm:spPr/>
      <dgm:t>
        <a:bodyPr/>
        <a:lstStyle/>
        <a:p>
          <a:endParaRPr lang="en-US"/>
        </a:p>
      </dgm:t>
    </dgm:pt>
    <dgm:pt modelId="{FDED474E-7C22-194F-91C0-BE7BB2EB8135}" type="pres">
      <dgm:prSet presAssocID="{F93D0034-93B2-49CA-8DAE-CE122D32B3A4}" presName="diagram" presStyleCnt="0">
        <dgm:presLayoutVars>
          <dgm:dir/>
          <dgm:resizeHandles val="exact"/>
        </dgm:presLayoutVars>
      </dgm:prSet>
      <dgm:spPr/>
    </dgm:pt>
    <dgm:pt modelId="{A5DE1D95-D506-D847-8D0E-FF0F94C45528}" type="pres">
      <dgm:prSet presAssocID="{0D7D3087-7CB9-4550-BEB7-5FF377111181}" presName="node" presStyleLbl="node1" presStyleIdx="0" presStyleCnt="6" custLinFactNeighborX="-2968" custLinFactNeighborY="1996">
        <dgm:presLayoutVars>
          <dgm:bulletEnabled val="1"/>
        </dgm:presLayoutVars>
      </dgm:prSet>
      <dgm:spPr/>
    </dgm:pt>
    <dgm:pt modelId="{65D1FEDB-445E-6E4B-A013-B84B669AC15F}" type="pres">
      <dgm:prSet presAssocID="{AF9ADB94-DC00-4BD5-B6CE-3E72D2BB2931}" presName="sibTrans" presStyleCnt="0"/>
      <dgm:spPr/>
    </dgm:pt>
    <dgm:pt modelId="{39C6DA46-D288-C94B-8851-6A44C9566527}" type="pres">
      <dgm:prSet presAssocID="{D1897E53-94AF-4C81-A077-0C546D882908}" presName="node" presStyleLbl="node1" presStyleIdx="1" presStyleCnt="6">
        <dgm:presLayoutVars>
          <dgm:bulletEnabled val="1"/>
        </dgm:presLayoutVars>
      </dgm:prSet>
      <dgm:spPr/>
    </dgm:pt>
    <dgm:pt modelId="{5F9A869E-084B-8E4A-BAE6-0DC787A61553}" type="pres">
      <dgm:prSet presAssocID="{C7A7969C-C24A-4055-B89B-E86D48687A04}" presName="sibTrans" presStyleCnt="0"/>
      <dgm:spPr/>
    </dgm:pt>
    <dgm:pt modelId="{D2BE049D-4ACB-8A49-8288-DA908511D978}" type="pres">
      <dgm:prSet presAssocID="{07843BD3-4ACA-4D20-ABE1-5CA3E3F6648B}" presName="node" presStyleLbl="node1" presStyleIdx="2" presStyleCnt="6">
        <dgm:presLayoutVars>
          <dgm:bulletEnabled val="1"/>
        </dgm:presLayoutVars>
      </dgm:prSet>
      <dgm:spPr/>
    </dgm:pt>
    <dgm:pt modelId="{E4C753BE-78FE-234E-BFAB-2E61C3ED47EA}" type="pres">
      <dgm:prSet presAssocID="{134BC685-F5A4-480D-8F37-6559A3D15467}" presName="sibTrans" presStyleCnt="0"/>
      <dgm:spPr/>
    </dgm:pt>
    <dgm:pt modelId="{7DAC38A2-B171-B643-92FC-BCD36F3B8EEA}" type="pres">
      <dgm:prSet presAssocID="{E05060A2-F7F5-4A15-BE38-F88380AE6447}" presName="node" presStyleLbl="node1" presStyleIdx="3" presStyleCnt="6">
        <dgm:presLayoutVars>
          <dgm:bulletEnabled val="1"/>
        </dgm:presLayoutVars>
      </dgm:prSet>
      <dgm:spPr/>
    </dgm:pt>
    <dgm:pt modelId="{6FF66666-7E52-6C4B-B220-7C7629A20813}" type="pres">
      <dgm:prSet presAssocID="{C189D240-169C-4BF5-86B1-FFDCA48F62EF}" presName="sibTrans" presStyleCnt="0"/>
      <dgm:spPr/>
    </dgm:pt>
    <dgm:pt modelId="{67356214-EB13-0E4A-91A7-5EF6712E8A93}" type="pres">
      <dgm:prSet presAssocID="{83E5E8A8-4D27-4ABE-BAA8-DB0A14EAB257}" presName="node" presStyleLbl="node1" presStyleIdx="4" presStyleCnt="6">
        <dgm:presLayoutVars>
          <dgm:bulletEnabled val="1"/>
        </dgm:presLayoutVars>
      </dgm:prSet>
      <dgm:spPr/>
    </dgm:pt>
    <dgm:pt modelId="{B9AD7857-B538-9E49-9835-0F9A14A19019}" type="pres">
      <dgm:prSet presAssocID="{8E6A1E3B-7BC5-4018-901D-4522E4BD52B1}" presName="sibTrans" presStyleCnt="0"/>
      <dgm:spPr/>
    </dgm:pt>
    <dgm:pt modelId="{5B5C1CB8-7B27-614A-9CCF-ADB7E3764042}" type="pres">
      <dgm:prSet presAssocID="{95116FBF-488D-4D02-9F53-A0AEB848E75A}" presName="node" presStyleLbl="node1" presStyleIdx="5" presStyleCnt="6">
        <dgm:presLayoutVars>
          <dgm:bulletEnabled val="1"/>
        </dgm:presLayoutVars>
      </dgm:prSet>
      <dgm:spPr/>
    </dgm:pt>
  </dgm:ptLst>
  <dgm:cxnLst>
    <dgm:cxn modelId="{B7833216-D43E-D841-B956-FFAF0E9B3A04}" type="presOf" srcId="{83E5E8A8-4D27-4ABE-BAA8-DB0A14EAB257}" destId="{67356214-EB13-0E4A-91A7-5EF6712E8A93}" srcOrd="0" destOrd="0" presId="urn:microsoft.com/office/officeart/2005/8/layout/default"/>
    <dgm:cxn modelId="{CB02B01D-14A9-418F-ACF5-AFC59CCE1BE5}" srcId="{F93D0034-93B2-49CA-8DAE-CE122D32B3A4}" destId="{83E5E8A8-4D27-4ABE-BAA8-DB0A14EAB257}" srcOrd="4" destOrd="0" parTransId="{1F196D1B-7262-444D-A8C3-3AC87BA8FFFA}" sibTransId="{8E6A1E3B-7BC5-4018-901D-4522E4BD52B1}"/>
    <dgm:cxn modelId="{899BE41F-3E2D-E044-BFF4-DAE3013991A8}" type="presOf" srcId="{07843BD3-4ACA-4D20-ABE1-5CA3E3F6648B}" destId="{D2BE049D-4ACB-8A49-8288-DA908511D978}" srcOrd="0" destOrd="0" presId="urn:microsoft.com/office/officeart/2005/8/layout/default"/>
    <dgm:cxn modelId="{7D736D2C-4810-9B4C-8C6C-C97D7B09FF3B}" type="presOf" srcId="{0D7D3087-7CB9-4550-BEB7-5FF377111181}" destId="{A5DE1D95-D506-D847-8D0E-FF0F94C45528}" srcOrd="0" destOrd="0" presId="urn:microsoft.com/office/officeart/2005/8/layout/default"/>
    <dgm:cxn modelId="{B499C277-D277-A046-8ADB-0030071C1546}" type="presOf" srcId="{F93D0034-93B2-49CA-8DAE-CE122D32B3A4}" destId="{FDED474E-7C22-194F-91C0-BE7BB2EB8135}" srcOrd="0" destOrd="0" presId="urn:microsoft.com/office/officeart/2005/8/layout/default"/>
    <dgm:cxn modelId="{ACAC6C98-AD0B-2E4F-9833-0EEF45CF7422}" type="presOf" srcId="{D1897E53-94AF-4C81-A077-0C546D882908}" destId="{39C6DA46-D288-C94B-8851-6A44C9566527}" srcOrd="0" destOrd="0" presId="urn:microsoft.com/office/officeart/2005/8/layout/default"/>
    <dgm:cxn modelId="{F45EF898-E33F-4218-B89B-6BDFCB6260F9}" srcId="{F93D0034-93B2-49CA-8DAE-CE122D32B3A4}" destId="{07843BD3-4ACA-4D20-ABE1-5CA3E3F6648B}" srcOrd="2" destOrd="0" parTransId="{DC478BA5-FAFD-4D9D-AE65-AE4BEAA384DF}" sibTransId="{134BC685-F5A4-480D-8F37-6559A3D15467}"/>
    <dgm:cxn modelId="{90C1F7B7-1AF6-4577-95B1-F990C7476BA1}" srcId="{F93D0034-93B2-49CA-8DAE-CE122D32B3A4}" destId="{95116FBF-488D-4D02-9F53-A0AEB848E75A}" srcOrd="5" destOrd="0" parTransId="{237213ED-2C50-4D99-A07E-5BA8E4AF9DE1}" sibTransId="{D91494BD-98DD-4F86-9FD2-D7F3E978EE18}"/>
    <dgm:cxn modelId="{6B1BA6BE-598F-4EB0-AA51-7FF77C2280F9}" srcId="{F93D0034-93B2-49CA-8DAE-CE122D32B3A4}" destId="{0D7D3087-7CB9-4550-BEB7-5FF377111181}" srcOrd="0" destOrd="0" parTransId="{53B81FCF-5C44-4AFC-9C58-AAA4B4BD0E2B}" sibTransId="{AF9ADB94-DC00-4BD5-B6CE-3E72D2BB2931}"/>
    <dgm:cxn modelId="{182C88C2-5C11-2740-9479-82F1817D9C68}" type="presOf" srcId="{95116FBF-488D-4D02-9F53-A0AEB848E75A}" destId="{5B5C1CB8-7B27-614A-9CCF-ADB7E3764042}" srcOrd="0" destOrd="0" presId="urn:microsoft.com/office/officeart/2005/8/layout/default"/>
    <dgm:cxn modelId="{F6A31BD7-0003-A845-BDF7-AB398BAED935}" type="presOf" srcId="{E05060A2-F7F5-4A15-BE38-F88380AE6447}" destId="{7DAC38A2-B171-B643-92FC-BCD36F3B8EEA}" srcOrd="0" destOrd="0" presId="urn:microsoft.com/office/officeart/2005/8/layout/default"/>
    <dgm:cxn modelId="{006DC2DE-4E52-4EB8-A107-7BEC6E783C36}" srcId="{F93D0034-93B2-49CA-8DAE-CE122D32B3A4}" destId="{D1897E53-94AF-4C81-A077-0C546D882908}" srcOrd="1" destOrd="0" parTransId="{7ADE3C6A-5E47-4AF2-9F16-A31D12B7D7E2}" sibTransId="{C7A7969C-C24A-4055-B89B-E86D48687A04}"/>
    <dgm:cxn modelId="{F2C8A2FF-A6EF-44A9-A6A3-4C4506952065}" srcId="{F93D0034-93B2-49CA-8DAE-CE122D32B3A4}" destId="{E05060A2-F7F5-4A15-BE38-F88380AE6447}" srcOrd="3" destOrd="0" parTransId="{7A0A1A84-00CB-4272-B062-308BD5417AB9}" sibTransId="{C189D240-169C-4BF5-86B1-FFDCA48F62EF}"/>
    <dgm:cxn modelId="{55E9AA4A-350C-9647-BC30-DB263D270646}" type="presParOf" srcId="{FDED474E-7C22-194F-91C0-BE7BB2EB8135}" destId="{A5DE1D95-D506-D847-8D0E-FF0F94C45528}" srcOrd="0" destOrd="0" presId="urn:microsoft.com/office/officeart/2005/8/layout/default"/>
    <dgm:cxn modelId="{BDE2F759-7454-D646-ACD5-E3BCBE264833}" type="presParOf" srcId="{FDED474E-7C22-194F-91C0-BE7BB2EB8135}" destId="{65D1FEDB-445E-6E4B-A013-B84B669AC15F}" srcOrd="1" destOrd="0" presId="urn:microsoft.com/office/officeart/2005/8/layout/default"/>
    <dgm:cxn modelId="{C8B50BD6-F65C-6840-82D2-410B1068BF6B}" type="presParOf" srcId="{FDED474E-7C22-194F-91C0-BE7BB2EB8135}" destId="{39C6DA46-D288-C94B-8851-6A44C9566527}" srcOrd="2" destOrd="0" presId="urn:microsoft.com/office/officeart/2005/8/layout/default"/>
    <dgm:cxn modelId="{AFE4602B-6253-9547-BE37-EAB1EFBD0137}" type="presParOf" srcId="{FDED474E-7C22-194F-91C0-BE7BB2EB8135}" destId="{5F9A869E-084B-8E4A-BAE6-0DC787A61553}" srcOrd="3" destOrd="0" presId="urn:microsoft.com/office/officeart/2005/8/layout/default"/>
    <dgm:cxn modelId="{AC20E42F-B290-6F41-B0E9-81E4EF8C3068}" type="presParOf" srcId="{FDED474E-7C22-194F-91C0-BE7BB2EB8135}" destId="{D2BE049D-4ACB-8A49-8288-DA908511D978}" srcOrd="4" destOrd="0" presId="urn:microsoft.com/office/officeart/2005/8/layout/default"/>
    <dgm:cxn modelId="{B7F38A46-4AE6-364E-9811-9A079FB1CC81}" type="presParOf" srcId="{FDED474E-7C22-194F-91C0-BE7BB2EB8135}" destId="{E4C753BE-78FE-234E-BFAB-2E61C3ED47EA}" srcOrd="5" destOrd="0" presId="urn:microsoft.com/office/officeart/2005/8/layout/default"/>
    <dgm:cxn modelId="{F4B304F3-55B9-894C-AFE9-A1953044DD6F}" type="presParOf" srcId="{FDED474E-7C22-194F-91C0-BE7BB2EB8135}" destId="{7DAC38A2-B171-B643-92FC-BCD36F3B8EEA}" srcOrd="6" destOrd="0" presId="urn:microsoft.com/office/officeart/2005/8/layout/default"/>
    <dgm:cxn modelId="{8E7C1E1A-E420-1F47-A3E0-E3121AF3B81B}" type="presParOf" srcId="{FDED474E-7C22-194F-91C0-BE7BB2EB8135}" destId="{6FF66666-7E52-6C4B-B220-7C7629A20813}" srcOrd="7" destOrd="0" presId="urn:microsoft.com/office/officeart/2005/8/layout/default"/>
    <dgm:cxn modelId="{9D9396EC-0A8D-B24E-88AB-1E6AF25F689B}" type="presParOf" srcId="{FDED474E-7C22-194F-91C0-BE7BB2EB8135}" destId="{67356214-EB13-0E4A-91A7-5EF6712E8A93}" srcOrd="8" destOrd="0" presId="urn:microsoft.com/office/officeart/2005/8/layout/default"/>
    <dgm:cxn modelId="{753D5FA4-8879-2547-BB13-7BC6525D6CE4}" type="presParOf" srcId="{FDED474E-7C22-194F-91C0-BE7BB2EB8135}" destId="{B9AD7857-B538-9E49-9835-0F9A14A19019}" srcOrd="9" destOrd="0" presId="urn:microsoft.com/office/officeart/2005/8/layout/default"/>
    <dgm:cxn modelId="{8BF076D1-F7C5-F54A-AD46-CAF1A06590BD}" type="presParOf" srcId="{FDED474E-7C22-194F-91C0-BE7BB2EB8135}" destId="{5B5C1CB8-7B27-614A-9CCF-ADB7E376404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829D76-6DFF-4E58-9589-7C1E74BB342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D78D3D5-C804-4CBE-A811-7A5404E61560}">
      <dgm:prSet/>
      <dgm:spPr/>
      <dgm:t>
        <a:bodyPr/>
        <a:lstStyle/>
        <a:p>
          <a:r>
            <a:rPr lang="en-GB" b="1"/>
            <a:t>Unstructured clinical </a:t>
          </a:r>
          <a:r>
            <a:rPr lang="en-GB" i="1"/>
            <a:t>(first generation)</a:t>
          </a:r>
          <a:endParaRPr lang="en-US"/>
        </a:p>
      </dgm:t>
    </dgm:pt>
    <dgm:pt modelId="{0FD987FB-26BD-4628-8D43-5D180FCA9097}" type="parTrans" cxnId="{1C9E81FE-3569-44C3-BDD9-C687750AD495}">
      <dgm:prSet/>
      <dgm:spPr/>
      <dgm:t>
        <a:bodyPr/>
        <a:lstStyle/>
        <a:p>
          <a:endParaRPr lang="en-US"/>
        </a:p>
      </dgm:t>
    </dgm:pt>
    <dgm:pt modelId="{39494DA2-C3BC-4E77-ADC8-C62796EB11F7}" type="sibTrans" cxnId="{1C9E81FE-3569-44C3-BDD9-C687750AD495}">
      <dgm:prSet/>
      <dgm:spPr/>
      <dgm:t>
        <a:bodyPr/>
        <a:lstStyle/>
        <a:p>
          <a:endParaRPr lang="en-US"/>
        </a:p>
      </dgm:t>
    </dgm:pt>
    <dgm:pt modelId="{4A4DB45B-A98B-406E-961E-1BA0CA2BFF0E}">
      <dgm:prSet/>
      <dgm:spPr/>
      <dgm:t>
        <a:bodyPr/>
        <a:lstStyle/>
        <a:p>
          <a:r>
            <a:rPr lang="en-GB" b="1"/>
            <a:t>Actuarial/statistical </a:t>
          </a:r>
          <a:r>
            <a:rPr lang="en-GB" i="1"/>
            <a:t>(second generation)</a:t>
          </a:r>
          <a:endParaRPr lang="en-US"/>
        </a:p>
      </dgm:t>
    </dgm:pt>
    <dgm:pt modelId="{D6828F43-7F0D-4F2F-A0AE-6F19C55639A6}" type="parTrans" cxnId="{B5C7AC0D-3687-4529-B23B-97DC120332F5}">
      <dgm:prSet/>
      <dgm:spPr/>
      <dgm:t>
        <a:bodyPr/>
        <a:lstStyle/>
        <a:p>
          <a:endParaRPr lang="en-US"/>
        </a:p>
      </dgm:t>
    </dgm:pt>
    <dgm:pt modelId="{2B6F31A4-032D-4E65-BE0E-960573C1E86E}" type="sibTrans" cxnId="{B5C7AC0D-3687-4529-B23B-97DC120332F5}">
      <dgm:prSet/>
      <dgm:spPr/>
      <dgm:t>
        <a:bodyPr/>
        <a:lstStyle/>
        <a:p>
          <a:endParaRPr lang="en-US"/>
        </a:p>
      </dgm:t>
    </dgm:pt>
    <dgm:pt modelId="{B16BACC4-9CEF-440E-8FE4-57C2346CEFD2}">
      <dgm:prSet/>
      <dgm:spPr/>
      <dgm:t>
        <a:bodyPr/>
        <a:lstStyle/>
        <a:p>
          <a:r>
            <a:rPr lang="en-GB" b="1"/>
            <a:t>Dynamic, actuarial and clinical </a:t>
          </a:r>
          <a:r>
            <a:rPr lang="en-GB" i="1"/>
            <a:t>(third generation)</a:t>
          </a:r>
          <a:endParaRPr lang="en-US"/>
        </a:p>
      </dgm:t>
    </dgm:pt>
    <dgm:pt modelId="{AD9C7C34-1C07-4F9A-8700-834D6B4BC105}" type="parTrans" cxnId="{19C5FC95-F132-4FF0-B269-F09E545EC434}">
      <dgm:prSet/>
      <dgm:spPr/>
      <dgm:t>
        <a:bodyPr/>
        <a:lstStyle/>
        <a:p>
          <a:endParaRPr lang="en-US"/>
        </a:p>
      </dgm:t>
    </dgm:pt>
    <dgm:pt modelId="{ADD5EB22-6BF7-4CEE-918C-44E6C43979B1}" type="sibTrans" cxnId="{19C5FC95-F132-4FF0-B269-F09E545EC434}">
      <dgm:prSet/>
      <dgm:spPr/>
      <dgm:t>
        <a:bodyPr/>
        <a:lstStyle/>
        <a:p>
          <a:endParaRPr lang="en-US"/>
        </a:p>
      </dgm:t>
    </dgm:pt>
    <dgm:pt modelId="{EDD0EB9E-478C-462E-82B1-D2F315C34C86}">
      <dgm:prSet/>
      <dgm:spPr/>
      <dgm:t>
        <a:bodyPr/>
        <a:lstStyle/>
        <a:p>
          <a:r>
            <a:rPr lang="en-GB" b="1"/>
            <a:t>Dynamic, actuarial, clinical and protective factors </a:t>
          </a:r>
          <a:endParaRPr lang="en-US"/>
        </a:p>
      </dgm:t>
    </dgm:pt>
    <dgm:pt modelId="{CB7F13CF-9678-41CE-916C-5C432CE79DBF}" type="parTrans" cxnId="{C7585DC3-F8B3-4CB9-867F-89DC40E74AEC}">
      <dgm:prSet/>
      <dgm:spPr/>
      <dgm:t>
        <a:bodyPr/>
        <a:lstStyle/>
        <a:p>
          <a:endParaRPr lang="en-US"/>
        </a:p>
      </dgm:t>
    </dgm:pt>
    <dgm:pt modelId="{4B248F9E-4282-4BBA-816D-D559993E4878}" type="sibTrans" cxnId="{C7585DC3-F8B3-4CB9-867F-89DC40E74AEC}">
      <dgm:prSet/>
      <dgm:spPr/>
      <dgm:t>
        <a:bodyPr/>
        <a:lstStyle/>
        <a:p>
          <a:endParaRPr lang="en-US"/>
        </a:p>
      </dgm:t>
    </dgm:pt>
    <dgm:pt modelId="{1457073E-C505-6240-B460-53DE60D7DABA}" type="pres">
      <dgm:prSet presAssocID="{73829D76-6DFF-4E58-9589-7C1E74BB342C}" presName="vert0" presStyleCnt="0">
        <dgm:presLayoutVars>
          <dgm:dir/>
          <dgm:animOne val="branch"/>
          <dgm:animLvl val="lvl"/>
        </dgm:presLayoutVars>
      </dgm:prSet>
      <dgm:spPr/>
    </dgm:pt>
    <dgm:pt modelId="{150C8BF2-DB1F-2C4A-8CC9-D58A95E34D13}" type="pres">
      <dgm:prSet presAssocID="{1D78D3D5-C804-4CBE-A811-7A5404E61560}" presName="thickLine" presStyleLbl="alignNode1" presStyleIdx="0" presStyleCnt="4"/>
      <dgm:spPr/>
    </dgm:pt>
    <dgm:pt modelId="{EEB3B7A1-0AD8-394F-8E61-FA83BC97F13B}" type="pres">
      <dgm:prSet presAssocID="{1D78D3D5-C804-4CBE-A811-7A5404E61560}" presName="horz1" presStyleCnt="0"/>
      <dgm:spPr/>
    </dgm:pt>
    <dgm:pt modelId="{3FB9B476-BD48-4F4E-9C1D-B0F4021D89B1}" type="pres">
      <dgm:prSet presAssocID="{1D78D3D5-C804-4CBE-A811-7A5404E61560}" presName="tx1" presStyleLbl="revTx" presStyleIdx="0" presStyleCnt="4"/>
      <dgm:spPr/>
    </dgm:pt>
    <dgm:pt modelId="{E595270E-2649-FF4E-B27C-F84953A83A11}" type="pres">
      <dgm:prSet presAssocID="{1D78D3D5-C804-4CBE-A811-7A5404E61560}" presName="vert1" presStyleCnt="0"/>
      <dgm:spPr/>
    </dgm:pt>
    <dgm:pt modelId="{17E09BA0-A82C-FF40-BA0E-800E2CA08516}" type="pres">
      <dgm:prSet presAssocID="{4A4DB45B-A98B-406E-961E-1BA0CA2BFF0E}" presName="thickLine" presStyleLbl="alignNode1" presStyleIdx="1" presStyleCnt="4"/>
      <dgm:spPr/>
    </dgm:pt>
    <dgm:pt modelId="{8A2EC479-6DF9-B948-82A7-7D99F6F8FD64}" type="pres">
      <dgm:prSet presAssocID="{4A4DB45B-A98B-406E-961E-1BA0CA2BFF0E}" presName="horz1" presStyleCnt="0"/>
      <dgm:spPr/>
    </dgm:pt>
    <dgm:pt modelId="{8722D47C-B5DF-1A4D-8FFA-EA7D7BC61FBA}" type="pres">
      <dgm:prSet presAssocID="{4A4DB45B-A98B-406E-961E-1BA0CA2BFF0E}" presName="tx1" presStyleLbl="revTx" presStyleIdx="1" presStyleCnt="4"/>
      <dgm:spPr/>
    </dgm:pt>
    <dgm:pt modelId="{D80A8E70-3C20-FB40-A40F-EC36E7B6C730}" type="pres">
      <dgm:prSet presAssocID="{4A4DB45B-A98B-406E-961E-1BA0CA2BFF0E}" presName="vert1" presStyleCnt="0"/>
      <dgm:spPr/>
    </dgm:pt>
    <dgm:pt modelId="{9EAB1EAA-3775-8340-BAF0-018B9D31AE5B}" type="pres">
      <dgm:prSet presAssocID="{B16BACC4-9CEF-440E-8FE4-57C2346CEFD2}" presName="thickLine" presStyleLbl="alignNode1" presStyleIdx="2" presStyleCnt="4"/>
      <dgm:spPr/>
    </dgm:pt>
    <dgm:pt modelId="{5F04225B-3073-C647-A6D7-BE3352D8B5C7}" type="pres">
      <dgm:prSet presAssocID="{B16BACC4-9CEF-440E-8FE4-57C2346CEFD2}" presName="horz1" presStyleCnt="0"/>
      <dgm:spPr/>
    </dgm:pt>
    <dgm:pt modelId="{9CE23DD8-F9DA-5846-A71D-1810CB7166B8}" type="pres">
      <dgm:prSet presAssocID="{B16BACC4-9CEF-440E-8FE4-57C2346CEFD2}" presName="tx1" presStyleLbl="revTx" presStyleIdx="2" presStyleCnt="4"/>
      <dgm:spPr/>
    </dgm:pt>
    <dgm:pt modelId="{AA0DF6AB-C342-AA42-A475-411D712FBDC5}" type="pres">
      <dgm:prSet presAssocID="{B16BACC4-9CEF-440E-8FE4-57C2346CEFD2}" presName="vert1" presStyleCnt="0"/>
      <dgm:spPr/>
    </dgm:pt>
    <dgm:pt modelId="{298480D2-A807-C440-9C74-21FA56DAB207}" type="pres">
      <dgm:prSet presAssocID="{EDD0EB9E-478C-462E-82B1-D2F315C34C86}" presName="thickLine" presStyleLbl="alignNode1" presStyleIdx="3" presStyleCnt="4"/>
      <dgm:spPr/>
    </dgm:pt>
    <dgm:pt modelId="{99599316-DF55-9549-8427-CF2DF74C1324}" type="pres">
      <dgm:prSet presAssocID="{EDD0EB9E-478C-462E-82B1-D2F315C34C86}" presName="horz1" presStyleCnt="0"/>
      <dgm:spPr/>
    </dgm:pt>
    <dgm:pt modelId="{A8BC42E6-F3D9-F644-B768-E8F83E21F8AA}" type="pres">
      <dgm:prSet presAssocID="{EDD0EB9E-478C-462E-82B1-D2F315C34C86}" presName="tx1" presStyleLbl="revTx" presStyleIdx="3" presStyleCnt="4"/>
      <dgm:spPr/>
    </dgm:pt>
    <dgm:pt modelId="{880F87E3-CCE2-E64F-8C56-C15B0953BD76}" type="pres">
      <dgm:prSet presAssocID="{EDD0EB9E-478C-462E-82B1-D2F315C34C86}" presName="vert1" presStyleCnt="0"/>
      <dgm:spPr/>
    </dgm:pt>
  </dgm:ptLst>
  <dgm:cxnLst>
    <dgm:cxn modelId="{B5C7AC0D-3687-4529-B23B-97DC120332F5}" srcId="{73829D76-6DFF-4E58-9589-7C1E74BB342C}" destId="{4A4DB45B-A98B-406E-961E-1BA0CA2BFF0E}" srcOrd="1" destOrd="0" parTransId="{D6828F43-7F0D-4F2F-A0AE-6F19C55639A6}" sibTransId="{2B6F31A4-032D-4E65-BE0E-960573C1E86E}"/>
    <dgm:cxn modelId="{FAA8492A-7A3D-4E49-9E29-FBE34B674B31}" type="presOf" srcId="{B16BACC4-9CEF-440E-8FE4-57C2346CEFD2}" destId="{9CE23DD8-F9DA-5846-A71D-1810CB7166B8}" srcOrd="0" destOrd="0" presId="urn:microsoft.com/office/officeart/2008/layout/LinedList"/>
    <dgm:cxn modelId="{68C65B2C-E332-194F-BDD1-655242471984}" type="presOf" srcId="{EDD0EB9E-478C-462E-82B1-D2F315C34C86}" destId="{A8BC42E6-F3D9-F644-B768-E8F83E21F8AA}" srcOrd="0" destOrd="0" presId="urn:microsoft.com/office/officeart/2008/layout/LinedList"/>
    <dgm:cxn modelId="{19C5FC95-F132-4FF0-B269-F09E545EC434}" srcId="{73829D76-6DFF-4E58-9589-7C1E74BB342C}" destId="{B16BACC4-9CEF-440E-8FE4-57C2346CEFD2}" srcOrd="2" destOrd="0" parTransId="{AD9C7C34-1C07-4F9A-8700-834D6B4BC105}" sibTransId="{ADD5EB22-6BF7-4CEE-918C-44E6C43979B1}"/>
    <dgm:cxn modelId="{E5D0C5B0-888C-CD49-83BF-F7950744046F}" type="presOf" srcId="{1D78D3D5-C804-4CBE-A811-7A5404E61560}" destId="{3FB9B476-BD48-4F4E-9C1D-B0F4021D89B1}" srcOrd="0" destOrd="0" presId="urn:microsoft.com/office/officeart/2008/layout/LinedList"/>
    <dgm:cxn modelId="{AB4CCBB6-AFBE-4047-A8C5-7BA6BB93522C}" type="presOf" srcId="{4A4DB45B-A98B-406E-961E-1BA0CA2BFF0E}" destId="{8722D47C-B5DF-1A4D-8FFA-EA7D7BC61FBA}" srcOrd="0" destOrd="0" presId="urn:microsoft.com/office/officeart/2008/layout/LinedList"/>
    <dgm:cxn modelId="{C7585DC3-F8B3-4CB9-867F-89DC40E74AEC}" srcId="{73829D76-6DFF-4E58-9589-7C1E74BB342C}" destId="{EDD0EB9E-478C-462E-82B1-D2F315C34C86}" srcOrd="3" destOrd="0" parTransId="{CB7F13CF-9678-41CE-916C-5C432CE79DBF}" sibTransId="{4B248F9E-4282-4BBA-816D-D559993E4878}"/>
    <dgm:cxn modelId="{FA4421F8-BBC8-4E43-866B-2BA5D8D988B8}" type="presOf" srcId="{73829D76-6DFF-4E58-9589-7C1E74BB342C}" destId="{1457073E-C505-6240-B460-53DE60D7DABA}" srcOrd="0" destOrd="0" presId="urn:microsoft.com/office/officeart/2008/layout/LinedList"/>
    <dgm:cxn modelId="{1C9E81FE-3569-44C3-BDD9-C687750AD495}" srcId="{73829D76-6DFF-4E58-9589-7C1E74BB342C}" destId="{1D78D3D5-C804-4CBE-A811-7A5404E61560}" srcOrd="0" destOrd="0" parTransId="{0FD987FB-26BD-4628-8D43-5D180FCA9097}" sibTransId="{39494DA2-C3BC-4E77-ADC8-C62796EB11F7}"/>
    <dgm:cxn modelId="{EB2734B6-175F-0742-9D97-902A25E77E0C}" type="presParOf" srcId="{1457073E-C505-6240-B460-53DE60D7DABA}" destId="{150C8BF2-DB1F-2C4A-8CC9-D58A95E34D13}" srcOrd="0" destOrd="0" presId="urn:microsoft.com/office/officeart/2008/layout/LinedList"/>
    <dgm:cxn modelId="{AE26DD04-D23A-4B45-B946-57A1A67F4DD3}" type="presParOf" srcId="{1457073E-C505-6240-B460-53DE60D7DABA}" destId="{EEB3B7A1-0AD8-394F-8E61-FA83BC97F13B}" srcOrd="1" destOrd="0" presId="urn:microsoft.com/office/officeart/2008/layout/LinedList"/>
    <dgm:cxn modelId="{CC40EDDC-BEA2-9347-A888-691149EAB08C}" type="presParOf" srcId="{EEB3B7A1-0AD8-394F-8E61-FA83BC97F13B}" destId="{3FB9B476-BD48-4F4E-9C1D-B0F4021D89B1}" srcOrd="0" destOrd="0" presId="urn:microsoft.com/office/officeart/2008/layout/LinedList"/>
    <dgm:cxn modelId="{EC020EC0-47E3-7141-91B4-AAE59CB01EB1}" type="presParOf" srcId="{EEB3B7A1-0AD8-394F-8E61-FA83BC97F13B}" destId="{E595270E-2649-FF4E-B27C-F84953A83A11}" srcOrd="1" destOrd="0" presId="urn:microsoft.com/office/officeart/2008/layout/LinedList"/>
    <dgm:cxn modelId="{6CCC5E3A-1461-AB49-8D0D-CC6B917623E7}" type="presParOf" srcId="{1457073E-C505-6240-B460-53DE60D7DABA}" destId="{17E09BA0-A82C-FF40-BA0E-800E2CA08516}" srcOrd="2" destOrd="0" presId="urn:microsoft.com/office/officeart/2008/layout/LinedList"/>
    <dgm:cxn modelId="{FFC42237-4CDF-9D4D-8A38-DA0CE895CE30}" type="presParOf" srcId="{1457073E-C505-6240-B460-53DE60D7DABA}" destId="{8A2EC479-6DF9-B948-82A7-7D99F6F8FD64}" srcOrd="3" destOrd="0" presId="urn:microsoft.com/office/officeart/2008/layout/LinedList"/>
    <dgm:cxn modelId="{ED473FD9-4E0F-DC4A-B1D2-16515F272110}" type="presParOf" srcId="{8A2EC479-6DF9-B948-82A7-7D99F6F8FD64}" destId="{8722D47C-B5DF-1A4D-8FFA-EA7D7BC61FBA}" srcOrd="0" destOrd="0" presId="urn:microsoft.com/office/officeart/2008/layout/LinedList"/>
    <dgm:cxn modelId="{51F567BD-0DBE-5148-830C-9C80491E009B}" type="presParOf" srcId="{8A2EC479-6DF9-B948-82A7-7D99F6F8FD64}" destId="{D80A8E70-3C20-FB40-A40F-EC36E7B6C730}" srcOrd="1" destOrd="0" presId="urn:microsoft.com/office/officeart/2008/layout/LinedList"/>
    <dgm:cxn modelId="{A3EC645D-9D9A-2E47-810F-E1390788D2ED}" type="presParOf" srcId="{1457073E-C505-6240-B460-53DE60D7DABA}" destId="{9EAB1EAA-3775-8340-BAF0-018B9D31AE5B}" srcOrd="4" destOrd="0" presId="urn:microsoft.com/office/officeart/2008/layout/LinedList"/>
    <dgm:cxn modelId="{70F1EF8C-ACBE-6846-B4C9-5CA0C3D8D5DC}" type="presParOf" srcId="{1457073E-C505-6240-B460-53DE60D7DABA}" destId="{5F04225B-3073-C647-A6D7-BE3352D8B5C7}" srcOrd="5" destOrd="0" presId="urn:microsoft.com/office/officeart/2008/layout/LinedList"/>
    <dgm:cxn modelId="{677A47A8-64CB-8447-91E8-B0F082280D93}" type="presParOf" srcId="{5F04225B-3073-C647-A6D7-BE3352D8B5C7}" destId="{9CE23DD8-F9DA-5846-A71D-1810CB7166B8}" srcOrd="0" destOrd="0" presId="urn:microsoft.com/office/officeart/2008/layout/LinedList"/>
    <dgm:cxn modelId="{6C22111A-42B9-3946-9D11-4D83F405ED63}" type="presParOf" srcId="{5F04225B-3073-C647-A6D7-BE3352D8B5C7}" destId="{AA0DF6AB-C342-AA42-A475-411D712FBDC5}" srcOrd="1" destOrd="0" presId="urn:microsoft.com/office/officeart/2008/layout/LinedList"/>
    <dgm:cxn modelId="{C2B7F21C-15C9-6F4F-80E8-2CE17C112EB2}" type="presParOf" srcId="{1457073E-C505-6240-B460-53DE60D7DABA}" destId="{298480D2-A807-C440-9C74-21FA56DAB207}" srcOrd="6" destOrd="0" presId="urn:microsoft.com/office/officeart/2008/layout/LinedList"/>
    <dgm:cxn modelId="{0905F179-CD06-FC40-A18E-A7204625EA5F}" type="presParOf" srcId="{1457073E-C505-6240-B460-53DE60D7DABA}" destId="{99599316-DF55-9549-8427-CF2DF74C1324}" srcOrd="7" destOrd="0" presId="urn:microsoft.com/office/officeart/2008/layout/LinedList"/>
    <dgm:cxn modelId="{66F57825-290E-E044-ACF1-CC3534E8C73B}" type="presParOf" srcId="{99599316-DF55-9549-8427-CF2DF74C1324}" destId="{A8BC42E6-F3D9-F644-B768-E8F83E21F8AA}" srcOrd="0" destOrd="0" presId="urn:microsoft.com/office/officeart/2008/layout/LinedList"/>
    <dgm:cxn modelId="{0B9904AC-E2CA-5B48-A7C8-BB971D99BFE1}" type="presParOf" srcId="{99599316-DF55-9549-8427-CF2DF74C1324}" destId="{880F87E3-CCE2-E64F-8C56-C15B0953BD7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5EF206-353B-4894-A539-AE7B727B5D04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3764B66-2B39-4790-9AE1-1E5F8D1C5C49}">
      <dgm:prSet/>
      <dgm:spPr/>
      <dgm:t>
        <a:bodyPr/>
        <a:lstStyle/>
        <a:p>
          <a:r>
            <a:rPr lang="en-GB"/>
            <a:t>Guides provide a series of factors to be rated on a 3-point scale – later incorporated into a formulation/risk scenario.</a:t>
          </a:r>
          <a:endParaRPr lang="en-US"/>
        </a:p>
      </dgm:t>
    </dgm:pt>
    <dgm:pt modelId="{5F36F975-D5D7-414D-8ACE-E2DD960DB4E8}" type="parTrans" cxnId="{1E1F99D6-0F0E-4F49-A1C9-FCAB752561F8}">
      <dgm:prSet/>
      <dgm:spPr/>
      <dgm:t>
        <a:bodyPr/>
        <a:lstStyle/>
        <a:p>
          <a:endParaRPr lang="en-US"/>
        </a:p>
      </dgm:t>
    </dgm:pt>
    <dgm:pt modelId="{5826BC51-9883-436F-A967-102D5B71ABD7}" type="sibTrans" cxnId="{1E1F99D6-0F0E-4F49-A1C9-FCAB752561F8}">
      <dgm:prSet/>
      <dgm:spPr/>
      <dgm:t>
        <a:bodyPr/>
        <a:lstStyle/>
        <a:p>
          <a:endParaRPr lang="en-US"/>
        </a:p>
      </dgm:t>
    </dgm:pt>
    <dgm:pt modelId="{53947331-8C87-4EBD-A6AC-C19BB5336131}">
      <dgm:prSet/>
      <dgm:spPr/>
      <dgm:t>
        <a:bodyPr/>
        <a:lstStyle/>
        <a:p>
          <a:r>
            <a:rPr lang="en-GB" i="1"/>
            <a:t>Examples</a:t>
          </a:r>
          <a:r>
            <a:rPr lang="en-GB"/>
            <a:t> of factors relevant to violence:</a:t>
          </a:r>
          <a:endParaRPr lang="en-US"/>
        </a:p>
      </dgm:t>
    </dgm:pt>
    <dgm:pt modelId="{570B281B-5FF9-4261-81FE-EF612FA88AA8}" type="parTrans" cxnId="{EC60413E-9958-4A78-88B4-DD66D5037214}">
      <dgm:prSet/>
      <dgm:spPr/>
      <dgm:t>
        <a:bodyPr/>
        <a:lstStyle/>
        <a:p>
          <a:endParaRPr lang="en-US"/>
        </a:p>
      </dgm:t>
    </dgm:pt>
    <dgm:pt modelId="{3CA98809-EAF5-4549-9E5E-D9553003E4A9}" type="sibTrans" cxnId="{EC60413E-9958-4A78-88B4-DD66D5037214}">
      <dgm:prSet/>
      <dgm:spPr/>
      <dgm:t>
        <a:bodyPr/>
        <a:lstStyle/>
        <a:p>
          <a:endParaRPr lang="en-US"/>
        </a:p>
      </dgm:t>
    </dgm:pt>
    <dgm:pt modelId="{F0CDFFF8-BFCE-46E3-BC43-16FF4FB1280C}">
      <dgm:prSet custT="1"/>
      <dgm:spPr/>
      <dgm:t>
        <a:bodyPr/>
        <a:lstStyle/>
        <a:p>
          <a:r>
            <a:rPr lang="en-GB" sz="1400" i="1" dirty="0"/>
            <a:t>History of violence</a:t>
          </a:r>
          <a:endParaRPr lang="en-US" sz="1400" dirty="0"/>
        </a:p>
      </dgm:t>
    </dgm:pt>
    <dgm:pt modelId="{339EF12D-C52D-4BF5-8E83-2C8696B6A565}" type="parTrans" cxnId="{9BCF9681-637C-431C-B74D-D3AD4C6B16C8}">
      <dgm:prSet/>
      <dgm:spPr/>
      <dgm:t>
        <a:bodyPr/>
        <a:lstStyle/>
        <a:p>
          <a:endParaRPr lang="en-US"/>
        </a:p>
      </dgm:t>
    </dgm:pt>
    <dgm:pt modelId="{25E6F77B-2F91-44AA-BBC9-0F692731992E}" type="sibTrans" cxnId="{9BCF9681-637C-431C-B74D-D3AD4C6B16C8}">
      <dgm:prSet/>
      <dgm:spPr/>
      <dgm:t>
        <a:bodyPr/>
        <a:lstStyle/>
        <a:p>
          <a:endParaRPr lang="en-US"/>
        </a:p>
      </dgm:t>
    </dgm:pt>
    <dgm:pt modelId="{C4D2201D-02CE-49D6-A399-C5D21FD90E34}">
      <dgm:prSet custT="1"/>
      <dgm:spPr/>
      <dgm:t>
        <a:bodyPr/>
        <a:lstStyle/>
        <a:p>
          <a:r>
            <a:rPr lang="en-GB" sz="1400" i="1" dirty="0"/>
            <a:t>Relationship problems</a:t>
          </a:r>
          <a:endParaRPr lang="en-US" sz="1400" dirty="0"/>
        </a:p>
      </dgm:t>
    </dgm:pt>
    <dgm:pt modelId="{3FB610AC-A80F-4731-B4FC-C0024C6674AE}" type="parTrans" cxnId="{2B19B039-980D-49B4-BCE5-5D9A6FD002E1}">
      <dgm:prSet/>
      <dgm:spPr/>
      <dgm:t>
        <a:bodyPr/>
        <a:lstStyle/>
        <a:p>
          <a:endParaRPr lang="en-US"/>
        </a:p>
      </dgm:t>
    </dgm:pt>
    <dgm:pt modelId="{B4C87850-C4EB-4A48-AF9D-B1F90215AFB1}" type="sibTrans" cxnId="{2B19B039-980D-49B4-BCE5-5D9A6FD002E1}">
      <dgm:prSet/>
      <dgm:spPr/>
      <dgm:t>
        <a:bodyPr/>
        <a:lstStyle/>
        <a:p>
          <a:endParaRPr lang="en-US"/>
        </a:p>
      </dgm:t>
    </dgm:pt>
    <dgm:pt modelId="{FB205033-3357-4F67-BD4B-5E9071E3B466}">
      <dgm:prSet custT="1"/>
      <dgm:spPr/>
      <dgm:t>
        <a:bodyPr/>
        <a:lstStyle/>
        <a:p>
          <a:r>
            <a:rPr lang="en-GB" sz="1400" i="1" dirty="0"/>
            <a:t>Psychopathy</a:t>
          </a:r>
          <a:endParaRPr lang="en-US" sz="1400" dirty="0"/>
        </a:p>
      </dgm:t>
    </dgm:pt>
    <dgm:pt modelId="{D2842144-9EF0-4E7B-A13F-F8E32BB25E98}" type="parTrans" cxnId="{5E8DBC74-EE1C-43A0-9972-75FC5C4ED8A0}">
      <dgm:prSet/>
      <dgm:spPr/>
      <dgm:t>
        <a:bodyPr/>
        <a:lstStyle/>
        <a:p>
          <a:endParaRPr lang="en-US"/>
        </a:p>
      </dgm:t>
    </dgm:pt>
    <dgm:pt modelId="{E36B928F-7452-461C-8F65-79CC1A4B8F95}" type="sibTrans" cxnId="{5E8DBC74-EE1C-43A0-9972-75FC5C4ED8A0}">
      <dgm:prSet/>
      <dgm:spPr/>
      <dgm:t>
        <a:bodyPr/>
        <a:lstStyle/>
        <a:p>
          <a:endParaRPr lang="en-US"/>
        </a:p>
      </dgm:t>
    </dgm:pt>
    <dgm:pt modelId="{7140816B-D627-4597-B9AC-9260D7F8D1D5}">
      <dgm:prSet custT="1"/>
      <dgm:spPr/>
      <dgm:t>
        <a:bodyPr/>
        <a:lstStyle/>
        <a:p>
          <a:r>
            <a:rPr lang="en-GB" sz="1400" i="1" dirty="0"/>
            <a:t>Lack of insight</a:t>
          </a:r>
          <a:endParaRPr lang="en-US" sz="1400" dirty="0"/>
        </a:p>
      </dgm:t>
    </dgm:pt>
    <dgm:pt modelId="{0A04D29D-1EF7-4956-AED9-C48EC0B67156}" type="parTrans" cxnId="{08A51448-3DD9-489F-BA22-05ED2C2CC288}">
      <dgm:prSet/>
      <dgm:spPr/>
      <dgm:t>
        <a:bodyPr/>
        <a:lstStyle/>
        <a:p>
          <a:endParaRPr lang="en-US"/>
        </a:p>
      </dgm:t>
    </dgm:pt>
    <dgm:pt modelId="{BFA2B012-3526-4744-BDCC-0508C7BDD5F6}" type="sibTrans" cxnId="{08A51448-3DD9-489F-BA22-05ED2C2CC288}">
      <dgm:prSet/>
      <dgm:spPr/>
      <dgm:t>
        <a:bodyPr/>
        <a:lstStyle/>
        <a:p>
          <a:endParaRPr lang="en-US"/>
        </a:p>
      </dgm:t>
    </dgm:pt>
    <dgm:pt modelId="{2B348635-0E3C-432D-BE30-D27ABF6562C3}">
      <dgm:prSet custT="1"/>
      <dgm:spPr/>
      <dgm:t>
        <a:bodyPr/>
        <a:lstStyle/>
        <a:p>
          <a:r>
            <a:rPr lang="en-GB" sz="1400" i="1" dirty="0"/>
            <a:t>Substance use</a:t>
          </a:r>
          <a:endParaRPr lang="en-US" sz="1400" dirty="0"/>
        </a:p>
      </dgm:t>
    </dgm:pt>
    <dgm:pt modelId="{F01331E1-68B3-40FE-BB41-F4652B8A2D19}" type="parTrans" cxnId="{5F70FEE4-F4E6-465F-A16E-E07FEF475255}">
      <dgm:prSet/>
      <dgm:spPr/>
      <dgm:t>
        <a:bodyPr/>
        <a:lstStyle/>
        <a:p>
          <a:endParaRPr lang="en-US"/>
        </a:p>
      </dgm:t>
    </dgm:pt>
    <dgm:pt modelId="{CB3BAD82-88A9-41F0-B82F-92446DE2C055}" type="sibTrans" cxnId="{5F70FEE4-F4E6-465F-A16E-E07FEF475255}">
      <dgm:prSet/>
      <dgm:spPr/>
      <dgm:t>
        <a:bodyPr/>
        <a:lstStyle/>
        <a:p>
          <a:endParaRPr lang="en-US"/>
        </a:p>
      </dgm:t>
    </dgm:pt>
    <dgm:pt modelId="{A7EA08DF-6231-4855-9D30-3BD0643B21A7}">
      <dgm:prSet/>
      <dgm:spPr/>
      <dgm:t>
        <a:bodyPr/>
        <a:lstStyle/>
        <a:p>
          <a:r>
            <a:rPr lang="en-GB" b="1" dirty="0"/>
            <a:t>Aim for individualised assessment of violence risk. Identifies need for factors to be relevant, not just present.</a:t>
          </a:r>
          <a:endParaRPr lang="en-US" b="1" dirty="0"/>
        </a:p>
      </dgm:t>
    </dgm:pt>
    <dgm:pt modelId="{B07145AE-6FA6-4975-9D67-C2E799BECC48}" type="parTrans" cxnId="{0086E44F-D422-4002-BEA1-1C3ADACA8D42}">
      <dgm:prSet/>
      <dgm:spPr/>
      <dgm:t>
        <a:bodyPr/>
        <a:lstStyle/>
        <a:p>
          <a:endParaRPr lang="en-US"/>
        </a:p>
      </dgm:t>
    </dgm:pt>
    <dgm:pt modelId="{137CC37E-EE77-4A55-8AF9-C95C8EC642E1}" type="sibTrans" cxnId="{0086E44F-D422-4002-BEA1-1C3ADACA8D42}">
      <dgm:prSet/>
      <dgm:spPr/>
      <dgm:t>
        <a:bodyPr/>
        <a:lstStyle/>
        <a:p>
          <a:endParaRPr lang="en-US"/>
        </a:p>
      </dgm:t>
    </dgm:pt>
    <dgm:pt modelId="{497F841E-B67B-4516-84CC-5549BB2A34D0}">
      <dgm:prSet/>
      <dgm:spPr/>
      <dgm:t>
        <a:bodyPr/>
        <a:lstStyle/>
        <a:p>
          <a:r>
            <a:rPr lang="en-GB" b="1"/>
            <a:t>Sensitive to dynamic changes in risk. </a:t>
          </a:r>
          <a:endParaRPr lang="en-US"/>
        </a:p>
      </dgm:t>
    </dgm:pt>
    <dgm:pt modelId="{CDA9897D-BBF4-4394-9DBD-13AD1BF06FBA}" type="parTrans" cxnId="{71A7CC72-3283-4A01-B6AC-6BDA4A2AD339}">
      <dgm:prSet/>
      <dgm:spPr/>
      <dgm:t>
        <a:bodyPr/>
        <a:lstStyle/>
        <a:p>
          <a:endParaRPr lang="en-US"/>
        </a:p>
      </dgm:t>
    </dgm:pt>
    <dgm:pt modelId="{B51B1F52-DF8F-4096-9514-FF17B1233AB6}" type="sibTrans" cxnId="{71A7CC72-3283-4A01-B6AC-6BDA4A2AD339}">
      <dgm:prSet/>
      <dgm:spPr/>
      <dgm:t>
        <a:bodyPr/>
        <a:lstStyle/>
        <a:p>
          <a:endParaRPr lang="en-US"/>
        </a:p>
      </dgm:t>
    </dgm:pt>
    <dgm:pt modelId="{394CABBB-08FE-5D46-BC71-7AB0D5D5589C}" type="pres">
      <dgm:prSet presAssocID="{665EF206-353B-4894-A539-AE7B727B5D04}" presName="Name0" presStyleCnt="0">
        <dgm:presLayoutVars>
          <dgm:dir/>
          <dgm:animLvl val="lvl"/>
          <dgm:resizeHandles val="exact"/>
        </dgm:presLayoutVars>
      </dgm:prSet>
      <dgm:spPr/>
    </dgm:pt>
    <dgm:pt modelId="{9C8CCBD1-DF47-D84E-9887-2E00B31134C3}" type="pres">
      <dgm:prSet presAssocID="{497F841E-B67B-4516-84CC-5549BB2A34D0}" presName="boxAndChildren" presStyleCnt="0"/>
      <dgm:spPr/>
    </dgm:pt>
    <dgm:pt modelId="{3643FF8E-C6BF-6749-8243-C502E1638BC5}" type="pres">
      <dgm:prSet presAssocID="{497F841E-B67B-4516-84CC-5549BB2A34D0}" presName="parentTextBox" presStyleLbl="node1" presStyleIdx="0" presStyleCnt="4"/>
      <dgm:spPr/>
    </dgm:pt>
    <dgm:pt modelId="{BD40D636-0321-904E-AE80-BFAC8544D44B}" type="pres">
      <dgm:prSet presAssocID="{137CC37E-EE77-4A55-8AF9-C95C8EC642E1}" presName="sp" presStyleCnt="0"/>
      <dgm:spPr/>
    </dgm:pt>
    <dgm:pt modelId="{FA4ED15A-9DBC-1F41-AD25-6F7362282240}" type="pres">
      <dgm:prSet presAssocID="{A7EA08DF-6231-4855-9D30-3BD0643B21A7}" presName="arrowAndChildren" presStyleCnt="0"/>
      <dgm:spPr/>
    </dgm:pt>
    <dgm:pt modelId="{6ED8C507-82CD-CC41-8D4B-FC03ECD9BD5A}" type="pres">
      <dgm:prSet presAssocID="{A7EA08DF-6231-4855-9D30-3BD0643B21A7}" presName="parentTextArrow" presStyleLbl="node1" presStyleIdx="1" presStyleCnt="4"/>
      <dgm:spPr/>
    </dgm:pt>
    <dgm:pt modelId="{E6D9D155-923C-4947-BE64-79B2C1C7E532}" type="pres">
      <dgm:prSet presAssocID="{3CA98809-EAF5-4549-9E5E-D9553003E4A9}" presName="sp" presStyleCnt="0"/>
      <dgm:spPr/>
    </dgm:pt>
    <dgm:pt modelId="{1B4F9E2C-FD5D-4842-BB7E-52324C7F0894}" type="pres">
      <dgm:prSet presAssocID="{53947331-8C87-4EBD-A6AC-C19BB5336131}" presName="arrowAndChildren" presStyleCnt="0"/>
      <dgm:spPr/>
    </dgm:pt>
    <dgm:pt modelId="{C4F75137-2239-2B45-8D4A-3025E04AC330}" type="pres">
      <dgm:prSet presAssocID="{53947331-8C87-4EBD-A6AC-C19BB5336131}" presName="parentTextArrow" presStyleLbl="node1" presStyleIdx="1" presStyleCnt="4"/>
      <dgm:spPr/>
    </dgm:pt>
    <dgm:pt modelId="{53623DAC-D710-1D45-AD7A-236E0AFCEA5D}" type="pres">
      <dgm:prSet presAssocID="{53947331-8C87-4EBD-A6AC-C19BB5336131}" presName="arrow" presStyleLbl="node1" presStyleIdx="2" presStyleCnt="4"/>
      <dgm:spPr/>
    </dgm:pt>
    <dgm:pt modelId="{E424592B-9B97-D540-8434-4321C8B49920}" type="pres">
      <dgm:prSet presAssocID="{53947331-8C87-4EBD-A6AC-C19BB5336131}" presName="descendantArrow" presStyleCnt="0"/>
      <dgm:spPr/>
    </dgm:pt>
    <dgm:pt modelId="{93C243A5-01AD-BC49-AD42-072968AEE85C}" type="pres">
      <dgm:prSet presAssocID="{F0CDFFF8-BFCE-46E3-BC43-16FF4FB1280C}" presName="childTextArrow" presStyleLbl="fgAccFollowNode1" presStyleIdx="0" presStyleCnt="5">
        <dgm:presLayoutVars>
          <dgm:bulletEnabled val="1"/>
        </dgm:presLayoutVars>
      </dgm:prSet>
      <dgm:spPr/>
    </dgm:pt>
    <dgm:pt modelId="{6E93F897-FCC9-2143-80FE-D2F3121CE1BF}" type="pres">
      <dgm:prSet presAssocID="{C4D2201D-02CE-49D6-A399-C5D21FD90E34}" presName="childTextArrow" presStyleLbl="fgAccFollowNode1" presStyleIdx="1" presStyleCnt="5" custScaleX="119519">
        <dgm:presLayoutVars>
          <dgm:bulletEnabled val="1"/>
        </dgm:presLayoutVars>
      </dgm:prSet>
      <dgm:spPr/>
    </dgm:pt>
    <dgm:pt modelId="{1EB22A61-FCB1-F747-BDB3-8E3AC857BF28}" type="pres">
      <dgm:prSet presAssocID="{FB205033-3357-4F67-BD4B-5E9071E3B466}" presName="childTextArrow" presStyleLbl="fgAccFollowNode1" presStyleIdx="2" presStyleCnt="5" custScaleX="130056">
        <dgm:presLayoutVars>
          <dgm:bulletEnabled val="1"/>
        </dgm:presLayoutVars>
      </dgm:prSet>
      <dgm:spPr/>
    </dgm:pt>
    <dgm:pt modelId="{0CB38D5E-07D2-7349-9AD3-E1B74E232977}" type="pres">
      <dgm:prSet presAssocID="{7140816B-D627-4597-B9AC-9260D7F8D1D5}" presName="childTextArrow" presStyleLbl="fgAccFollowNode1" presStyleIdx="3" presStyleCnt="5">
        <dgm:presLayoutVars>
          <dgm:bulletEnabled val="1"/>
        </dgm:presLayoutVars>
      </dgm:prSet>
      <dgm:spPr/>
    </dgm:pt>
    <dgm:pt modelId="{8A07C760-F833-4A46-B679-B5EED87E12B5}" type="pres">
      <dgm:prSet presAssocID="{2B348635-0E3C-432D-BE30-D27ABF6562C3}" presName="childTextArrow" presStyleLbl="fgAccFollowNode1" presStyleIdx="4" presStyleCnt="5">
        <dgm:presLayoutVars>
          <dgm:bulletEnabled val="1"/>
        </dgm:presLayoutVars>
      </dgm:prSet>
      <dgm:spPr/>
    </dgm:pt>
    <dgm:pt modelId="{F36EF90D-ED9A-ED44-BBCE-8C08743CF70A}" type="pres">
      <dgm:prSet presAssocID="{5826BC51-9883-436F-A967-102D5B71ABD7}" presName="sp" presStyleCnt="0"/>
      <dgm:spPr/>
    </dgm:pt>
    <dgm:pt modelId="{A0FE8D1B-35CF-5842-B8B7-1B24F721D230}" type="pres">
      <dgm:prSet presAssocID="{63764B66-2B39-4790-9AE1-1E5F8D1C5C49}" presName="arrowAndChildren" presStyleCnt="0"/>
      <dgm:spPr/>
    </dgm:pt>
    <dgm:pt modelId="{1A23B8F4-7BB4-7941-9EE0-9D66614E3146}" type="pres">
      <dgm:prSet presAssocID="{63764B66-2B39-4790-9AE1-1E5F8D1C5C49}" presName="parentTextArrow" presStyleLbl="node1" presStyleIdx="3" presStyleCnt="4"/>
      <dgm:spPr/>
    </dgm:pt>
  </dgm:ptLst>
  <dgm:cxnLst>
    <dgm:cxn modelId="{6B2C950F-0A40-914B-97B5-EF8ACCDD93BE}" type="presOf" srcId="{C4D2201D-02CE-49D6-A399-C5D21FD90E34}" destId="{6E93F897-FCC9-2143-80FE-D2F3121CE1BF}" srcOrd="0" destOrd="0" presId="urn:microsoft.com/office/officeart/2005/8/layout/process4"/>
    <dgm:cxn modelId="{2B19B039-980D-49B4-BCE5-5D9A6FD002E1}" srcId="{53947331-8C87-4EBD-A6AC-C19BB5336131}" destId="{C4D2201D-02CE-49D6-A399-C5D21FD90E34}" srcOrd="1" destOrd="0" parTransId="{3FB610AC-A80F-4731-B4FC-C0024C6674AE}" sibTransId="{B4C87850-C4EB-4A48-AF9D-B1F90215AFB1}"/>
    <dgm:cxn modelId="{EC60413E-9958-4A78-88B4-DD66D5037214}" srcId="{665EF206-353B-4894-A539-AE7B727B5D04}" destId="{53947331-8C87-4EBD-A6AC-C19BB5336131}" srcOrd="1" destOrd="0" parTransId="{570B281B-5FF9-4261-81FE-EF612FA88AA8}" sibTransId="{3CA98809-EAF5-4549-9E5E-D9553003E4A9}"/>
    <dgm:cxn modelId="{08A51448-3DD9-489F-BA22-05ED2C2CC288}" srcId="{53947331-8C87-4EBD-A6AC-C19BB5336131}" destId="{7140816B-D627-4597-B9AC-9260D7F8D1D5}" srcOrd="3" destOrd="0" parTransId="{0A04D29D-1EF7-4956-AED9-C48EC0B67156}" sibTransId="{BFA2B012-3526-4744-BDCC-0508C7BDD5F6}"/>
    <dgm:cxn modelId="{0086E44F-D422-4002-BEA1-1C3ADACA8D42}" srcId="{665EF206-353B-4894-A539-AE7B727B5D04}" destId="{A7EA08DF-6231-4855-9D30-3BD0643B21A7}" srcOrd="2" destOrd="0" parTransId="{B07145AE-6FA6-4975-9D67-C2E799BECC48}" sibTransId="{137CC37E-EE77-4A55-8AF9-C95C8EC642E1}"/>
    <dgm:cxn modelId="{B79C8761-A7B7-9C4B-9F7F-B541BC7212D5}" type="presOf" srcId="{53947331-8C87-4EBD-A6AC-C19BB5336131}" destId="{53623DAC-D710-1D45-AD7A-236E0AFCEA5D}" srcOrd="1" destOrd="0" presId="urn:microsoft.com/office/officeart/2005/8/layout/process4"/>
    <dgm:cxn modelId="{71A7CC72-3283-4A01-B6AC-6BDA4A2AD339}" srcId="{665EF206-353B-4894-A539-AE7B727B5D04}" destId="{497F841E-B67B-4516-84CC-5549BB2A34D0}" srcOrd="3" destOrd="0" parTransId="{CDA9897D-BBF4-4394-9DBD-13AD1BF06FBA}" sibTransId="{B51B1F52-DF8F-4096-9514-FF17B1233AB6}"/>
    <dgm:cxn modelId="{5E8DBC74-EE1C-43A0-9972-75FC5C4ED8A0}" srcId="{53947331-8C87-4EBD-A6AC-C19BB5336131}" destId="{FB205033-3357-4F67-BD4B-5E9071E3B466}" srcOrd="2" destOrd="0" parTransId="{D2842144-9EF0-4E7B-A13F-F8E32BB25E98}" sibTransId="{E36B928F-7452-461C-8F65-79CC1A4B8F95}"/>
    <dgm:cxn modelId="{F430A376-C77E-CB44-8BD6-247553E5B2B0}" type="presOf" srcId="{7140816B-D627-4597-B9AC-9260D7F8D1D5}" destId="{0CB38D5E-07D2-7349-9AD3-E1B74E232977}" srcOrd="0" destOrd="0" presId="urn:microsoft.com/office/officeart/2005/8/layout/process4"/>
    <dgm:cxn modelId="{159A857A-9FEF-E14C-8AF2-199A151DE47E}" type="presOf" srcId="{497F841E-B67B-4516-84CC-5549BB2A34D0}" destId="{3643FF8E-C6BF-6749-8243-C502E1638BC5}" srcOrd="0" destOrd="0" presId="urn:microsoft.com/office/officeart/2005/8/layout/process4"/>
    <dgm:cxn modelId="{9BCF9681-637C-431C-B74D-D3AD4C6B16C8}" srcId="{53947331-8C87-4EBD-A6AC-C19BB5336131}" destId="{F0CDFFF8-BFCE-46E3-BC43-16FF4FB1280C}" srcOrd="0" destOrd="0" parTransId="{339EF12D-C52D-4BF5-8E83-2C8696B6A565}" sibTransId="{25E6F77B-2F91-44AA-BBC9-0F692731992E}"/>
    <dgm:cxn modelId="{9A86808B-D5B7-864E-BAF1-3D208F10FD7B}" type="presOf" srcId="{FB205033-3357-4F67-BD4B-5E9071E3B466}" destId="{1EB22A61-FCB1-F747-BDB3-8E3AC857BF28}" srcOrd="0" destOrd="0" presId="urn:microsoft.com/office/officeart/2005/8/layout/process4"/>
    <dgm:cxn modelId="{C55D68AB-8B08-D04E-9E2B-3219DF48AFE4}" type="presOf" srcId="{2B348635-0E3C-432D-BE30-D27ABF6562C3}" destId="{8A07C760-F833-4A46-B679-B5EED87E12B5}" srcOrd="0" destOrd="0" presId="urn:microsoft.com/office/officeart/2005/8/layout/process4"/>
    <dgm:cxn modelId="{91CF81BD-5DFC-1F48-87B6-B5F91C173370}" type="presOf" srcId="{53947331-8C87-4EBD-A6AC-C19BB5336131}" destId="{C4F75137-2239-2B45-8D4A-3025E04AC330}" srcOrd="0" destOrd="0" presId="urn:microsoft.com/office/officeart/2005/8/layout/process4"/>
    <dgm:cxn modelId="{60CC8CCB-72DB-6F40-B7D1-B80C80B9528D}" type="presOf" srcId="{F0CDFFF8-BFCE-46E3-BC43-16FF4FB1280C}" destId="{93C243A5-01AD-BC49-AD42-072968AEE85C}" srcOrd="0" destOrd="0" presId="urn:microsoft.com/office/officeart/2005/8/layout/process4"/>
    <dgm:cxn modelId="{7C881FCF-D9E2-1E46-B41A-559FD1B6B8BB}" type="presOf" srcId="{A7EA08DF-6231-4855-9D30-3BD0643B21A7}" destId="{6ED8C507-82CD-CC41-8D4B-FC03ECD9BD5A}" srcOrd="0" destOrd="0" presId="urn:microsoft.com/office/officeart/2005/8/layout/process4"/>
    <dgm:cxn modelId="{7A85BCCF-CE06-C946-A493-A399036BB5C8}" type="presOf" srcId="{63764B66-2B39-4790-9AE1-1E5F8D1C5C49}" destId="{1A23B8F4-7BB4-7941-9EE0-9D66614E3146}" srcOrd="0" destOrd="0" presId="urn:microsoft.com/office/officeart/2005/8/layout/process4"/>
    <dgm:cxn modelId="{1E1F99D6-0F0E-4F49-A1C9-FCAB752561F8}" srcId="{665EF206-353B-4894-A539-AE7B727B5D04}" destId="{63764B66-2B39-4790-9AE1-1E5F8D1C5C49}" srcOrd="0" destOrd="0" parTransId="{5F36F975-D5D7-414D-8ACE-E2DD960DB4E8}" sibTransId="{5826BC51-9883-436F-A967-102D5B71ABD7}"/>
    <dgm:cxn modelId="{5F70FEE4-F4E6-465F-A16E-E07FEF475255}" srcId="{53947331-8C87-4EBD-A6AC-C19BB5336131}" destId="{2B348635-0E3C-432D-BE30-D27ABF6562C3}" srcOrd="4" destOrd="0" parTransId="{F01331E1-68B3-40FE-BB41-F4652B8A2D19}" sibTransId="{CB3BAD82-88A9-41F0-B82F-92446DE2C055}"/>
    <dgm:cxn modelId="{1CB9B2E8-BB07-5D45-BFD4-B99E45766E51}" type="presOf" srcId="{665EF206-353B-4894-A539-AE7B727B5D04}" destId="{394CABBB-08FE-5D46-BC71-7AB0D5D5589C}" srcOrd="0" destOrd="0" presId="urn:microsoft.com/office/officeart/2005/8/layout/process4"/>
    <dgm:cxn modelId="{3CD307E9-F32D-6042-BAF4-DF4809A803D4}" type="presParOf" srcId="{394CABBB-08FE-5D46-BC71-7AB0D5D5589C}" destId="{9C8CCBD1-DF47-D84E-9887-2E00B31134C3}" srcOrd="0" destOrd="0" presId="urn:microsoft.com/office/officeart/2005/8/layout/process4"/>
    <dgm:cxn modelId="{013834F4-714A-7C4E-90C7-E5D865C075BA}" type="presParOf" srcId="{9C8CCBD1-DF47-D84E-9887-2E00B31134C3}" destId="{3643FF8E-C6BF-6749-8243-C502E1638BC5}" srcOrd="0" destOrd="0" presId="urn:microsoft.com/office/officeart/2005/8/layout/process4"/>
    <dgm:cxn modelId="{E79F1B65-03A1-DA46-864C-3C124C6E3013}" type="presParOf" srcId="{394CABBB-08FE-5D46-BC71-7AB0D5D5589C}" destId="{BD40D636-0321-904E-AE80-BFAC8544D44B}" srcOrd="1" destOrd="0" presId="urn:microsoft.com/office/officeart/2005/8/layout/process4"/>
    <dgm:cxn modelId="{4B74CB88-8B99-C649-9C18-3B642871B11C}" type="presParOf" srcId="{394CABBB-08FE-5D46-BC71-7AB0D5D5589C}" destId="{FA4ED15A-9DBC-1F41-AD25-6F7362282240}" srcOrd="2" destOrd="0" presId="urn:microsoft.com/office/officeart/2005/8/layout/process4"/>
    <dgm:cxn modelId="{9823CF13-AF78-D144-8FF1-3951B868C63D}" type="presParOf" srcId="{FA4ED15A-9DBC-1F41-AD25-6F7362282240}" destId="{6ED8C507-82CD-CC41-8D4B-FC03ECD9BD5A}" srcOrd="0" destOrd="0" presId="urn:microsoft.com/office/officeart/2005/8/layout/process4"/>
    <dgm:cxn modelId="{89C1106A-4BC3-2B4D-8A2F-47809B4ECED3}" type="presParOf" srcId="{394CABBB-08FE-5D46-BC71-7AB0D5D5589C}" destId="{E6D9D155-923C-4947-BE64-79B2C1C7E532}" srcOrd="3" destOrd="0" presId="urn:microsoft.com/office/officeart/2005/8/layout/process4"/>
    <dgm:cxn modelId="{7B095100-31F5-0542-8BEE-8220FC41B2DA}" type="presParOf" srcId="{394CABBB-08FE-5D46-BC71-7AB0D5D5589C}" destId="{1B4F9E2C-FD5D-4842-BB7E-52324C7F0894}" srcOrd="4" destOrd="0" presId="urn:microsoft.com/office/officeart/2005/8/layout/process4"/>
    <dgm:cxn modelId="{B8EE6698-2B0B-3542-A335-0B77615BA88C}" type="presParOf" srcId="{1B4F9E2C-FD5D-4842-BB7E-52324C7F0894}" destId="{C4F75137-2239-2B45-8D4A-3025E04AC330}" srcOrd="0" destOrd="0" presId="urn:microsoft.com/office/officeart/2005/8/layout/process4"/>
    <dgm:cxn modelId="{DDDF3E98-F511-7A46-9E11-2BEE7B290A69}" type="presParOf" srcId="{1B4F9E2C-FD5D-4842-BB7E-52324C7F0894}" destId="{53623DAC-D710-1D45-AD7A-236E0AFCEA5D}" srcOrd="1" destOrd="0" presId="urn:microsoft.com/office/officeart/2005/8/layout/process4"/>
    <dgm:cxn modelId="{575554D5-FC9B-0F4B-8FB2-6701B57E4381}" type="presParOf" srcId="{1B4F9E2C-FD5D-4842-BB7E-52324C7F0894}" destId="{E424592B-9B97-D540-8434-4321C8B49920}" srcOrd="2" destOrd="0" presId="urn:microsoft.com/office/officeart/2005/8/layout/process4"/>
    <dgm:cxn modelId="{31C6CB5D-0D8D-C048-99C9-CF9E4E6DD858}" type="presParOf" srcId="{E424592B-9B97-D540-8434-4321C8B49920}" destId="{93C243A5-01AD-BC49-AD42-072968AEE85C}" srcOrd="0" destOrd="0" presId="urn:microsoft.com/office/officeart/2005/8/layout/process4"/>
    <dgm:cxn modelId="{4E0A3A68-083B-604B-B36E-25FFB3B1013F}" type="presParOf" srcId="{E424592B-9B97-D540-8434-4321C8B49920}" destId="{6E93F897-FCC9-2143-80FE-D2F3121CE1BF}" srcOrd="1" destOrd="0" presId="urn:microsoft.com/office/officeart/2005/8/layout/process4"/>
    <dgm:cxn modelId="{ADE72D56-6F8D-FD44-9996-9698789FB15D}" type="presParOf" srcId="{E424592B-9B97-D540-8434-4321C8B49920}" destId="{1EB22A61-FCB1-F747-BDB3-8E3AC857BF28}" srcOrd="2" destOrd="0" presId="urn:microsoft.com/office/officeart/2005/8/layout/process4"/>
    <dgm:cxn modelId="{F7989C45-6E12-9D44-9E0E-EE7D2C3126C7}" type="presParOf" srcId="{E424592B-9B97-D540-8434-4321C8B49920}" destId="{0CB38D5E-07D2-7349-9AD3-E1B74E232977}" srcOrd="3" destOrd="0" presId="urn:microsoft.com/office/officeart/2005/8/layout/process4"/>
    <dgm:cxn modelId="{3F863974-6CF2-2240-9525-0306AF58E2E7}" type="presParOf" srcId="{E424592B-9B97-D540-8434-4321C8B49920}" destId="{8A07C760-F833-4A46-B679-B5EED87E12B5}" srcOrd="4" destOrd="0" presId="urn:microsoft.com/office/officeart/2005/8/layout/process4"/>
    <dgm:cxn modelId="{CB509E3A-38C5-074C-B102-2AE859C76C7B}" type="presParOf" srcId="{394CABBB-08FE-5D46-BC71-7AB0D5D5589C}" destId="{F36EF90D-ED9A-ED44-BBCE-8C08743CF70A}" srcOrd="5" destOrd="0" presId="urn:microsoft.com/office/officeart/2005/8/layout/process4"/>
    <dgm:cxn modelId="{1AF928E9-1EAC-8042-9EA2-ED5BC827AED5}" type="presParOf" srcId="{394CABBB-08FE-5D46-BC71-7AB0D5D5589C}" destId="{A0FE8D1B-35CF-5842-B8B7-1B24F721D230}" srcOrd="6" destOrd="0" presId="urn:microsoft.com/office/officeart/2005/8/layout/process4"/>
    <dgm:cxn modelId="{D796B580-413B-B74F-8C0A-437CC4231501}" type="presParOf" srcId="{A0FE8D1B-35CF-5842-B8B7-1B24F721D230}" destId="{1A23B8F4-7BB4-7941-9EE0-9D66614E314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D08F862-B06F-4EA9-89DE-149C3884333A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83DA062-E286-4BB3-9E42-DA75D7967F2F}">
      <dgm:prSet custT="1"/>
      <dgm:spPr/>
      <dgm:t>
        <a:bodyPr/>
        <a:lstStyle/>
        <a:p>
          <a:r>
            <a:rPr lang="en-US" sz="2400" dirty="0"/>
            <a:t>Allows for ‘lower cognitive effort’ - decisions. Often  captures implicit belief systems.</a:t>
          </a:r>
        </a:p>
      </dgm:t>
    </dgm:pt>
    <dgm:pt modelId="{387450D0-21FE-4C19-BEDD-4A4C7C1DE82E}" type="parTrans" cxnId="{09EFD59A-CFF9-4407-B5F5-B9355074FDEA}">
      <dgm:prSet/>
      <dgm:spPr/>
      <dgm:t>
        <a:bodyPr/>
        <a:lstStyle/>
        <a:p>
          <a:endParaRPr lang="en-US"/>
        </a:p>
      </dgm:t>
    </dgm:pt>
    <dgm:pt modelId="{3994976B-C293-48A5-B828-A346C41A630B}" type="sibTrans" cxnId="{09EFD59A-CFF9-4407-B5F5-B9355074FDEA}">
      <dgm:prSet/>
      <dgm:spPr/>
      <dgm:t>
        <a:bodyPr/>
        <a:lstStyle/>
        <a:p>
          <a:endParaRPr lang="en-US"/>
        </a:p>
      </dgm:t>
    </dgm:pt>
    <dgm:pt modelId="{DA32BBDB-B0E6-47EB-9EF0-9418C1791131}">
      <dgm:prSet custT="1"/>
      <dgm:spPr/>
      <dgm:t>
        <a:bodyPr/>
        <a:lstStyle/>
        <a:p>
          <a:r>
            <a:rPr lang="en-US" sz="2400" dirty="0"/>
            <a:t>Can present as quite intuitive (‘it just </a:t>
          </a:r>
          <a:r>
            <a:rPr lang="en-US" sz="2400" b="1" u="sng" dirty="0"/>
            <a:t>feels</a:t>
          </a:r>
          <a:r>
            <a:rPr lang="en-US" sz="2400" dirty="0"/>
            <a:t> to be true’) - subtle, powerful, and pervasive (Featherston et al. 2020). </a:t>
          </a:r>
        </a:p>
      </dgm:t>
    </dgm:pt>
    <dgm:pt modelId="{BE9E6C97-1C4D-4335-8F7C-2894637C0717}" type="parTrans" cxnId="{F6DEB09F-7465-4A3C-BE3F-ADE606853DCF}">
      <dgm:prSet/>
      <dgm:spPr/>
      <dgm:t>
        <a:bodyPr/>
        <a:lstStyle/>
        <a:p>
          <a:endParaRPr lang="en-US"/>
        </a:p>
      </dgm:t>
    </dgm:pt>
    <dgm:pt modelId="{91B3FAAF-716E-462F-ABF9-49E128A56719}" type="sibTrans" cxnId="{F6DEB09F-7465-4A3C-BE3F-ADE606853DCF}">
      <dgm:prSet/>
      <dgm:spPr/>
      <dgm:t>
        <a:bodyPr/>
        <a:lstStyle/>
        <a:p>
          <a:endParaRPr lang="en-US"/>
        </a:p>
      </dgm:t>
    </dgm:pt>
    <dgm:pt modelId="{92C2FF3C-645F-4A87-B6CE-B5AB8F64F3F1}">
      <dgm:prSet custT="1"/>
      <dgm:spPr/>
      <dgm:t>
        <a:bodyPr/>
        <a:lstStyle/>
        <a:p>
          <a:r>
            <a:rPr lang="en-US" sz="2400" dirty="0"/>
            <a:t>Can </a:t>
          </a:r>
          <a:r>
            <a:rPr lang="en-US" sz="2400" b="1" dirty="0"/>
            <a:t>unintentionally</a:t>
          </a:r>
          <a:r>
            <a:rPr lang="en-US" sz="2400" dirty="0"/>
            <a:t> shape professional perceptions, problem solving, and decisions (Cooper and Meterko 2019)</a:t>
          </a:r>
        </a:p>
      </dgm:t>
    </dgm:pt>
    <dgm:pt modelId="{5E5B13C2-8C89-4568-BBF8-7CCAD968F3B6}" type="parTrans" cxnId="{A9FA2054-A2BB-4F86-81E3-A717C1A34C85}">
      <dgm:prSet/>
      <dgm:spPr/>
      <dgm:t>
        <a:bodyPr/>
        <a:lstStyle/>
        <a:p>
          <a:endParaRPr lang="en-US"/>
        </a:p>
      </dgm:t>
    </dgm:pt>
    <dgm:pt modelId="{9A421381-8FA2-4D49-AC43-385E40EA601B}" type="sibTrans" cxnId="{A9FA2054-A2BB-4F86-81E3-A717C1A34C85}">
      <dgm:prSet/>
      <dgm:spPr/>
      <dgm:t>
        <a:bodyPr/>
        <a:lstStyle/>
        <a:p>
          <a:endParaRPr lang="en-US"/>
        </a:p>
      </dgm:t>
    </dgm:pt>
    <dgm:pt modelId="{5262BF87-69AA-4336-BDF0-8FC689246D3D}">
      <dgm:prSet custT="1"/>
      <dgm:spPr/>
      <dgm:t>
        <a:bodyPr/>
        <a:lstStyle/>
        <a:p>
          <a:r>
            <a:rPr lang="en-US" sz="2400" b="1" dirty="0"/>
            <a:t>Not</a:t>
          </a:r>
          <a:r>
            <a:rPr lang="en-US" sz="2400" dirty="0"/>
            <a:t> due to dishonesty or inadequate training (Edmond et al. 2019, Neal and Grisso 2014)</a:t>
          </a:r>
        </a:p>
      </dgm:t>
    </dgm:pt>
    <dgm:pt modelId="{70CDE376-EB19-4A2D-99B4-4AEA3CD8B2FF}" type="parTrans" cxnId="{29B64CDA-8C26-49A6-B8D9-BF1B79BC848C}">
      <dgm:prSet/>
      <dgm:spPr/>
      <dgm:t>
        <a:bodyPr/>
        <a:lstStyle/>
        <a:p>
          <a:endParaRPr lang="en-US"/>
        </a:p>
      </dgm:t>
    </dgm:pt>
    <dgm:pt modelId="{5ABC82A0-8B2A-4A3E-9EE3-FC7F528123DA}" type="sibTrans" cxnId="{29B64CDA-8C26-49A6-B8D9-BF1B79BC848C}">
      <dgm:prSet/>
      <dgm:spPr/>
      <dgm:t>
        <a:bodyPr/>
        <a:lstStyle/>
        <a:p>
          <a:endParaRPr lang="en-US"/>
        </a:p>
      </dgm:t>
    </dgm:pt>
    <dgm:pt modelId="{E369C990-3397-477A-A158-4A4D8393FD70}">
      <dgm:prSet custT="1"/>
      <dgm:spPr/>
      <dgm:t>
        <a:bodyPr/>
        <a:lstStyle/>
        <a:p>
          <a:r>
            <a:rPr lang="en-US" sz="2400" dirty="0"/>
            <a:t>Help us function in a world </a:t>
          </a:r>
          <a:r>
            <a:rPr lang="en-US" sz="2400" b="1" dirty="0"/>
            <a:t>full of information </a:t>
          </a:r>
          <a:r>
            <a:rPr lang="en-US" sz="2400" dirty="0"/>
            <a:t>(Neal et al, 2022) and can lead to errors.</a:t>
          </a:r>
        </a:p>
      </dgm:t>
    </dgm:pt>
    <dgm:pt modelId="{738AD240-034B-4137-9171-35176C883E52}" type="parTrans" cxnId="{8CE27BE5-1817-4F21-B2D5-EC337CDBFD66}">
      <dgm:prSet/>
      <dgm:spPr/>
      <dgm:t>
        <a:bodyPr/>
        <a:lstStyle/>
        <a:p>
          <a:endParaRPr lang="en-US"/>
        </a:p>
      </dgm:t>
    </dgm:pt>
    <dgm:pt modelId="{8BCD66CA-69BB-4D44-8000-441F21046693}" type="sibTrans" cxnId="{8CE27BE5-1817-4F21-B2D5-EC337CDBFD66}">
      <dgm:prSet/>
      <dgm:spPr/>
      <dgm:t>
        <a:bodyPr/>
        <a:lstStyle/>
        <a:p>
          <a:endParaRPr lang="en-US"/>
        </a:p>
      </dgm:t>
    </dgm:pt>
    <dgm:pt modelId="{E60E0642-0D5C-7545-B1E6-78FBFC15FBA8}" type="pres">
      <dgm:prSet presAssocID="{CD08F862-B06F-4EA9-89DE-149C3884333A}" presName="vert0" presStyleCnt="0">
        <dgm:presLayoutVars>
          <dgm:dir/>
          <dgm:animOne val="branch"/>
          <dgm:animLvl val="lvl"/>
        </dgm:presLayoutVars>
      </dgm:prSet>
      <dgm:spPr/>
    </dgm:pt>
    <dgm:pt modelId="{670DA395-7C2D-B147-B874-E17BAD77CEC2}" type="pres">
      <dgm:prSet presAssocID="{183DA062-E286-4BB3-9E42-DA75D7967F2F}" presName="thickLine" presStyleLbl="alignNode1" presStyleIdx="0" presStyleCnt="5"/>
      <dgm:spPr/>
    </dgm:pt>
    <dgm:pt modelId="{EAF4F135-A3E9-C748-A2E8-B7BF7AE232B5}" type="pres">
      <dgm:prSet presAssocID="{183DA062-E286-4BB3-9E42-DA75D7967F2F}" presName="horz1" presStyleCnt="0"/>
      <dgm:spPr/>
    </dgm:pt>
    <dgm:pt modelId="{8023ABC0-A28B-FB4A-B6E6-4A9D80F1F441}" type="pres">
      <dgm:prSet presAssocID="{183DA062-E286-4BB3-9E42-DA75D7967F2F}" presName="tx1" presStyleLbl="revTx" presStyleIdx="0" presStyleCnt="5"/>
      <dgm:spPr/>
    </dgm:pt>
    <dgm:pt modelId="{36B914AD-6627-3942-A8A5-AAB95A07529E}" type="pres">
      <dgm:prSet presAssocID="{183DA062-E286-4BB3-9E42-DA75D7967F2F}" presName="vert1" presStyleCnt="0"/>
      <dgm:spPr/>
    </dgm:pt>
    <dgm:pt modelId="{9425D909-AD0C-4B46-8BAE-0139D322C47A}" type="pres">
      <dgm:prSet presAssocID="{DA32BBDB-B0E6-47EB-9EF0-9418C1791131}" presName="thickLine" presStyleLbl="alignNode1" presStyleIdx="1" presStyleCnt="5"/>
      <dgm:spPr/>
    </dgm:pt>
    <dgm:pt modelId="{BBDDA5EC-36A7-6F42-BD22-534E1B0469AB}" type="pres">
      <dgm:prSet presAssocID="{DA32BBDB-B0E6-47EB-9EF0-9418C1791131}" presName="horz1" presStyleCnt="0"/>
      <dgm:spPr/>
    </dgm:pt>
    <dgm:pt modelId="{77A527B5-A757-FD4F-B342-4C1B752AA903}" type="pres">
      <dgm:prSet presAssocID="{DA32BBDB-B0E6-47EB-9EF0-9418C1791131}" presName="tx1" presStyleLbl="revTx" presStyleIdx="1" presStyleCnt="5"/>
      <dgm:spPr/>
    </dgm:pt>
    <dgm:pt modelId="{BF98C93F-5E73-4C4F-9FE3-66DDE80D8DA3}" type="pres">
      <dgm:prSet presAssocID="{DA32BBDB-B0E6-47EB-9EF0-9418C1791131}" presName="vert1" presStyleCnt="0"/>
      <dgm:spPr/>
    </dgm:pt>
    <dgm:pt modelId="{D1D39E36-73A2-6F4E-9C26-C5455B980626}" type="pres">
      <dgm:prSet presAssocID="{92C2FF3C-645F-4A87-B6CE-B5AB8F64F3F1}" presName="thickLine" presStyleLbl="alignNode1" presStyleIdx="2" presStyleCnt="5"/>
      <dgm:spPr/>
    </dgm:pt>
    <dgm:pt modelId="{9C36E512-6AFF-BD4D-A38F-A63C78C74367}" type="pres">
      <dgm:prSet presAssocID="{92C2FF3C-645F-4A87-B6CE-B5AB8F64F3F1}" presName="horz1" presStyleCnt="0"/>
      <dgm:spPr/>
    </dgm:pt>
    <dgm:pt modelId="{CD3FE28C-43A2-0F47-99B7-4D64F8DD78AF}" type="pres">
      <dgm:prSet presAssocID="{92C2FF3C-645F-4A87-B6CE-B5AB8F64F3F1}" presName="tx1" presStyleLbl="revTx" presStyleIdx="2" presStyleCnt="5"/>
      <dgm:spPr/>
    </dgm:pt>
    <dgm:pt modelId="{AD49E5C7-3F94-854F-83A0-55326F37EABC}" type="pres">
      <dgm:prSet presAssocID="{92C2FF3C-645F-4A87-B6CE-B5AB8F64F3F1}" presName="vert1" presStyleCnt="0"/>
      <dgm:spPr/>
    </dgm:pt>
    <dgm:pt modelId="{5D3F705A-3DB9-224A-9162-3EFB7FF13460}" type="pres">
      <dgm:prSet presAssocID="{5262BF87-69AA-4336-BDF0-8FC689246D3D}" presName="thickLine" presStyleLbl="alignNode1" presStyleIdx="3" presStyleCnt="5"/>
      <dgm:spPr/>
    </dgm:pt>
    <dgm:pt modelId="{02037D8A-F1A6-5F40-AE6A-3772E9857AC4}" type="pres">
      <dgm:prSet presAssocID="{5262BF87-69AA-4336-BDF0-8FC689246D3D}" presName="horz1" presStyleCnt="0"/>
      <dgm:spPr/>
    </dgm:pt>
    <dgm:pt modelId="{3E780E32-2DAB-E149-9980-11EA8C93EFF7}" type="pres">
      <dgm:prSet presAssocID="{5262BF87-69AA-4336-BDF0-8FC689246D3D}" presName="tx1" presStyleLbl="revTx" presStyleIdx="3" presStyleCnt="5"/>
      <dgm:spPr/>
    </dgm:pt>
    <dgm:pt modelId="{EB534697-3D40-1945-B4DF-72BECB243812}" type="pres">
      <dgm:prSet presAssocID="{5262BF87-69AA-4336-BDF0-8FC689246D3D}" presName="vert1" presStyleCnt="0"/>
      <dgm:spPr/>
    </dgm:pt>
    <dgm:pt modelId="{972EE7B4-82A1-9B4C-BBB3-A13B6C37920B}" type="pres">
      <dgm:prSet presAssocID="{E369C990-3397-477A-A158-4A4D8393FD70}" presName="thickLine" presStyleLbl="alignNode1" presStyleIdx="4" presStyleCnt="5"/>
      <dgm:spPr/>
    </dgm:pt>
    <dgm:pt modelId="{3D580D4B-8A9E-804E-BC33-7C22D7300E2E}" type="pres">
      <dgm:prSet presAssocID="{E369C990-3397-477A-A158-4A4D8393FD70}" presName="horz1" presStyleCnt="0"/>
      <dgm:spPr/>
    </dgm:pt>
    <dgm:pt modelId="{4D216ECD-713B-7942-8D51-9E0F83F53A29}" type="pres">
      <dgm:prSet presAssocID="{E369C990-3397-477A-A158-4A4D8393FD70}" presName="tx1" presStyleLbl="revTx" presStyleIdx="4" presStyleCnt="5"/>
      <dgm:spPr/>
    </dgm:pt>
    <dgm:pt modelId="{D3A54EDD-D240-D245-9706-5222C259939D}" type="pres">
      <dgm:prSet presAssocID="{E369C990-3397-477A-A158-4A4D8393FD70}" presName="vert1" presStyleCnt="0"/>
      <dgm:spPr/>
    </dgm:pt>
  </dgm:ptLst>
  <dgm:cxnLst>
    <dgm:cxn modelId="{B5207B05-0D77-9749-814A-85E186EBE5D3}" type="presOf" srcId="{DA32BBDB-B0E6-47EB-9EF0-9418C1791131}" destId="{77A527B5-A757-FD4F-B342-4C1B752AA903}" srcOrd="0" destOrd="0" presId="urn:microsoft.com/office/officeart/2008/layout/LinedList"/>
    <dgm:cxn modelId="{6C9EC223-D1E2-1C49-B77C-F16E64AFF02D}" type="presOf" srcId="{5262BF87-69AA-4336-BDF0-8FC689246D3D}" destId="{3E780E32-2DAB-E149-9980-11EA8C93EFF7}" srcOrd="0" destOrd="0" presId="urn:microsoft.com/office/officeart/2008/layout/LinedList"/>
    <dgm:cxn modelId="{220D3251-8DAA-4645-A96B-4A2E6790B521}" type="presOf" srcId="{92C2FF3C-645F-4A87-B6CE-B5AB8F64F3F1}" destId="{CD3FE28C-43A2-0F47-99B7-4D64F8DD78AF}" srcOrd="0" destOrd="0" presId="urn:microsoft.com/office/officeart/2008/layout/LinedList"/>
    <dgm:cxn modelId="{A9FA2054-A2BB-4F86-81E3-A717C1A34C85}" srcId="{CD08F862-B06F-4EA9-89DE-149C3884333A}" destId="{92C2FF3C-645F-4A87-B6CE-B5AB8F64F3F1}" srcOrd="2" destOrd="0" parTransId="{5E5B13C2-8C89-4568-BBF8-7CCAD968F3B6}" sibTransId="{9A421381-8FA2-4D49-AC43-385E40EA601B}"/>
    <dgm:cxn modelId="{09EFD59A-CFF9-4407-B5F5-B9355074FDEA}" srcId="{CD08F862-B06F-4EA9-89DE-149C3884333A}" destId="{183DA062-E286-4BB3-9E42-DA75D7967F2F}" srcOrd="0" destOrd="0" parTransId="{387450D0-21FE-4C19-BEDD-4A4C7C1DE82E}" sibTransId="{3994976B-C293-48A5-B828-A346C41A630B}"/>
    <dgm:cxn modelId="{F6DEB09F-7465-4A3C-BE3F-ADE606853DCF}" srcId="{CD08F862-B06F-4EA9-89DE-149C3884333A}" destId="{DA32BBDB-B0E6-47EB-9EF0-9418C1791131}" srcOrd="1" destOrd="0" parTransId="{BE9E6C97-1C4D-4335-8F7C-2894637C0717}" sibTransId="{91B3FAAF-716E-462F-ABF9-49E128A56719}"/>
    <dgm:cxn modelId="{EFD3B9BE-3512-D540-9D7C-9B32A110D6D1}" type="presOf" srcId="{CD08F862-B06F-4EA9-89DE-149C3884333A}" destId="{E60E0642-0D5C-7545-B1E6-78FBFC15FBA8}" srcOrd="0" destOrd="0" presId="urn:microsoft.com/office/officeart/2008/layout/LinedList"/>
    <dgm:cxn modelId="{29B64CDA-8C26-49A6-B8D9-BF1B79BC848C}" srcId="{CD08F862-B06F-4EA9-89DE-149C3884333A}" destId="{5262BF87-69AA-4336-BDF0-8FC689246D3D}" srcOrd="3" destOrd="0" parTransId="{70CDE376-EB19-4A2D-99B4-4AEA3CD8B2FF}" sibTransId="{5ABC82A0-8B2A-4A3E-9EE3-FC7F528123DA}"/>
    <dgm:cxn modelId="{D42674DD-5071-2A4E-B84F-F1205F329530}" type="presOf" srcId="{E369C990-3397-477A-A158-4A4D8393FD70}" destId="{4D216ECD-713B-7942-8D51-9E0F83F53A29}" srcOrd="0" destOrd="0" presId="urn:microsoft.com/office/officeart/2008/layout/LinedList"/>
    <dgm:cxn modelId="{8CE27BE5-1817-4F21-B2D5-EC337CDBFD66}" srcId="{CD08F862-B06F-4EA9-89DE-149C3884333A}" destId="{E369C990-3397-477A-A158-4A4D8393FD70}" srcOrd="4" destOrd="0" parTransId="{738AD240-034B-4137-9171-35176C883E52}" sibTransId="{8BCD66CA-69BB-4D44-8000-441F21046693}"/>
    <dgm:cxn modelId="{4F6D4CE9-43C6-E64E-B82E-68D4B992B182}" type="presOf" srcId="{183DA062-E286-4BB3-9E42-DA75D7967F2F}" destId="{8023ABC0-A28B-FB4A-B6E6-4A9D80F1F441}" srcOrd="0" destOrd="0" presId="urn:microsoft.com/office/officeart/2008/layout/LinedList"/>
    <dgm:cxn modelId="{99CA4CE5-E95C-764B-95BC-DE375E95C62C}" type="presParOf" srcId="{E60E0642-0D5C-7545-B1E6-78FBFC15FBA8}" destId="{670DA395-7C2D-B147-B874-E17BAD77CEC2}" srcOrd="0" destOrd="0" presId="urn:microsoft.com/office/officeart/2008/layout/LinedList"/>
    <dgm:cxn modelId="{4754A6EC-93A8-0B4E-AD33-A6B3C5B03D6E}" type="presParOf" srcId="{E60E0642-0D5C-7545-B1E6-78FBFC15FBA8}" destId="{EAF4F135-A3E9-C748-A2E8-B7BF7AE232B5}" srcOrd="1" destOrd="0" presId="urn:microsoft.com/office/officeart/2008/layout/LinedList"/>
    <dgm:cxn modelId="{7B2E5C58-3ED2-F344-A0D3-F76E1FDDC943}" type="presParOf" srcId="{EAF4F135-A3E9-C748-A2E8-B7BF7AE232B5}" destId="{8023ABC0-A28B-FB4A-B6E6-4A9D80F1F441}" srcOrd="0" destOrd="0" presId="urn:microsoft.com/office/officeart/2008/layout/LinedList"/>
    <dgm:cxn modelId="{1B134DE1-EA3D-4041-932C-463C27F5C40E}" type="presParOf" srcId="{EAF4F135-A3E9-C748-A2E8-B7BF7AE232B5}" destId="{36B914AD-6627-3942-A8A5-AAB95A07529E}" srcOrd="1" destOrd="0" presId="urn:microsoft.com/office/officeart/2008/layout/LinedList"/>
    <dgm:cxn modelId="{879FDE38-FAE8-A343-BE62-6254732FF422}" type="presParOf" srcId="{E60E0642-0D5C-7545-B1E6-78FBFC15FBA8}" destId="{9425D909-AD0C-4B46-8BAE-0139D322C47A}" srcOrd="2" destOrd="0" presId="urn:microsoft.com/office/officeart/2008/layout/LinedList"/>
    <dgm:cxn modelId="{1D7DED01-4091-604F-993A-8E8EEC81F04F}" type="presParOf" srcId="{E60E0642-0D5C-7545-B1E6-78FBFC15FBA8}" destId="{BBDDA5EC-36A7-6F42-BD22-534E1B0469AB}" srcOrd="3" destOrd="0" presId="urn:microsoft.com/office/officeart/2008/layout/LinedList"/>
    <dgm:cxn modelId="{DBD8FD97-9F0B-7140-A6EC-9A9B36A4566F}" type="presParOf" srcId="{BBDDA5EC-36A7-6F42-BD22-534E1B0469AB}" destId="{77A527B5-A757-FD4F-B342-4C1B752AA903}" srcOrd="0" destOrd="0" presId="urn:microsoft.com/office/officeart/2008/layout/LinedList"/>
    <dgm:cxn modelId="{D13DEBFC-A676-3042-A342-5AC8BF09C12A}" type="presParOf" srcId="{BBDDA5EC-36A7-6F42-BD22-534E1B0469AB}" destId="{BF98C93F-5E73-4C4F-9FE3-66DDE80D8DA3}" srcOrd="1" destOrd="0" presId="urn:microsoft.com/office/officeart/2008/layout/LinedList"/>
    <dgm:cxn modelId="{3305779C-176F-3E4B-A0B6-79B804A2A439}" type="presParOf" srcId="{E60E0642-0D5C-7545-B1E6-78FBFC15FBA8}" destId="{D1D39E36-73A2-6F4E-9C26-C5455B980626}" srcOrd="4" destOrd="0" presId="urn:microsoft.com/office/officeart/2008/layout/LinedList"/>
    <dgm:cxn modelId="{18BBE1A8-7E16-274A-A04A-3C808354BD05}" type="presParOf" srcId="{E60E0642-0D5C-7545-B1E6-78FBFC15FBA8}" destId="{9C36E512-6AFF-BD4D-A38F-A63C78C74367}" srcOrd="5" destOrd="0" presId="urn:microsoft.com/office/officeart/2008/layout/LinedList"/>
    <dgm:cxn modelId="{A9A3DADF-46C5-8C48-BDD6-7C186E1F93E7}" type="presParOf" srcId="{9C36E512-6AFF-BD4D-A38F-A63C78C74367}" destId="{CD3FE28C-43A2-0F47-99B7-4D64F8DD78AF}" srcOrd="0" destOrd="0" presId="urn:microsoft.com/office/officeart/2008/layout/LinedList"/>
    <dgm:cxn modelId="{805906AF-CB41-7043-B20F-201401334454}" type="presParOf" srcId="{9C36E512-6AFF-BD4D-A38F-A63C78C74367}" destId="{AD49E5C7-3F94-854F-83A0-55326F37EABC}" srcOrd="1" destOrd="0" presId="urn:microsoft.com/office/officeart/2008/layout/LinedList"/>
    <dgm:cxn modelId="{095AAF72-1CE1-D540-89ED-C21418CFDCFD}" type="presParOf" srcId="{E60E0642-0D5C-7545-B1E6-78FBFC15FBA8}" destId="{5D3F705A-3DB9-224A-9162-3EFB7FF13460}" srcOrd="6" destOrd="0" presId="urn:microsoft.com/office/officeart/2008/layout/LinedList"/>
    <dgm:cxn modelId="{690B6CFE-D1A4-E147-A3B4-4E65D8CE424E}" type="presParOf" srcId="{E60E0642-0D5C-7545-B1E6-78FBFC15FBA8}" destId="{02037D8A-F1A6-5F40-AE6A-3772E9857AC4}" srcOrd="7" destOrd="0" presId="urn:microsoft.com/office/officeart/2008/layout/LinedList"/>
    <dgm:cxn modelId="{830E0A32-163C-D54F-8B9C-27CC582A0509}" type="presParOf" srcId="{02037D8A-F1A6-5F40-AE6A-3772E9857AC4}" destId="{3E780E32-2DAB-E149-9980-11EA8C93EFF7}" srcOrd="0" destOrd="0" presId="urn:microsoft.com/office/officeart/2008/layout/LinedList"/>
    <dgm:cxn modelId="{F54C312E-E3F4-F848-BEB3-E8B2E4B38591}" type="presParOf" srcId="{02037D8A-F1A6-5F40-AE6A-3772E9857AC4}" destId="{EB534697-3D40-1945-B4DF-72BECB243812}" srcOrd="1" destOrd="0" presId="urn:microsoft.com/office/officeart/2008/layout/LinedList"/>
    <dgm:cxn modelId="{A6191F64-84CD-BB44-8123-759DCF9EAF4F}" type="presParOf" srcId="{E60E0642-0D5C-7545-B1E6-78FBFC15FBA8}" destId="{972EE7B4-82A1-9B4C-BBB3-A13B6C37920B}" srcOrd="8" destOrd="0" presId="urn:microsoft.com/office/officeart/2008/layout/LinedList"/>
    <dgm:cxn modelId="{D8F5461E-9476-4747-982E-ED1010AAEC0D}" type="presParOf" srcId="{E60E0642-0D5C-7545-B1E6-78FBFC15FBA8}" destId="{3D580D4B-8A9E-804E-BC33-7C22D7300E2E}" srcOrd="9" destOrd="0" presId="urn:microsoft.com/office/officeart/2008/layout/LinedList"/>
    <dgm:cxn modelId="{93798008-04AD-A741-8CF9-F0E3377B32E1}" type="presParOf" srcId="{3D580D4B-8A9E-804E-BC33-7C22D7300E2E}" destId="{4D216ECD-713B-7942-8D51-9E0F83F53A29}" srcOrd="0" destOrd="0" presId="urn:microsoft.com/office/officeart/2008/layout/LinedList"/>
    <dgm:cxn modelId="{89A74B4A-992C-1340-96BA-B897F7AED887}" type="presParOf" srcId="{3D580D4B-8A9E-804E-BC33-7C22D7300E2E}" destId="{D3A54EDD-D240-D245-9706-5222C259939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F79763C-696C-4DD9-AA0F-4A18CF8FFEA4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059702E-5BE6-4288-8917-84BCBCA8A9E2}">
      <dgm:prSet/>
      <dgm:spPr/>
      <dgm:t>
        <a:bodyPr/>
        <a:lstStyle/>
        <a:p>
          <a:r>
            <a:rPr lang="en-US"/>
            <a:t>Use methods that </a:t>
          </a:r>
          <a:r>
            <a:rPr lang="en-US" b="1"/>
            <a:t>reduce</a:t>
          </a:r>
          <a:r>
            <a:rPr lang="en-US"/>
            <a:t> chance for discretion in our decision making - such as </a:t>
          </a:r>
          <a:r>
            <a:rPr lang="en-US" b="1"/>
            <a:t>structured clinical judgment methods </a:t>
          </a:r>
          <a:r>
            <a:rPr lang="en-US"/>
            <a:t>(Guarnera et al. 2017).</a:t>
          </a:r>
        </a:p>
      </dgm:t>
    </dgm:pt>
    <dgm:pt modelId="{E37D8D9A-4DF6-4B77-8B01-591E60FD3F2D}" type="parTrans" cxnId="{10A53C03-ED63-404B-AE3A-6B359D2C8094}">
      <dgm:prSet/>
      <dgm:spPr/>
      <dgm:t>
        <a:bodyPr/>
        <a:lstStyle/>
        <a:p>
          <a:endParaRPr lang="en-US"/>
        </a:p>
      </dgm:t>
    </dgm:pt>
    <dgm:pt modelId="{CADAF261-E17A-4346-AB63-E388065C563A}" type="sibTrans" cxnId="{10A53C03-ED63-404B-AE3A-6B359D2C8094}">
      <dgm:prSet/>
      <dgm:spPr/>
      <dgm:t>
        <a:bodyPr/>
        <a:lstStyle/>
        <a:p>
          <a:endParaRPr lang="en-US"/>
        </a:p>
      </dgm:t>
    </dgm:pt>
    <dgm:pt modelId="{BAC9D24C-58C6-44E2-8173-F6DF7CB5AA31}">
      <dgm:prSet/>
      <dgm:spPr/>
      <dgm:t>
        <a:bodyPr/>
        <a:lstStyle/>
        <a:p>
          <a:r>
            <a:rPr lang="en-US"/>
            <a:t>Consider alternative hypotheses and  ‘what if questions’ [counterfactuals] (Zapf &amp; Dror 2017).</a:t>
          </a:r>
        </a:p>
      </dgm:t>
    </dgm:pt>
    <dgm:pt modelId="{CEB7D5B3-C1B8-42D1-A6A0-37DFA5CF5CE8}" type="parTrans" cxnId="{CC82E470-688C-4C43-AE9D-78451A98AA67}">
      <dgm:prSet/>
      <dgm:spPr/>
      <dgm:t>
        <a:bodyPr/>
        <a:lstStyle/>
        <a:p>
          <a:endParaRPr lang="en-US"/>
        </a:p>
      </dgm:t>
    </dgm:pt>
    <dgm:pt modelId="{0B03414D-25CB-4A9E-BB70-FF5DFD0EC0D7}" type="sibTrans" cxnId="{CC82E470-688C-4C43-AE9D-78451A98AA67}">
      <dgm:prSet/>
      <dgm:spPr/>
      <dgm:t>
        <a:bodyPr/>
        <a:lstStyle/>
        <a:p>
          <a:endParaRPr lang="en-US"/>
        </a:p>
      </dgm:t>
    </dgm:pt>
    <dgm:pt modelId="{5ECC8178-2E5E-45EA-8E53-06FC5566D09A}">
      <dgm:prSet/>
      <dgm:spPr/>
      <dgm:t>
        <a:bodyPr/>
        <a:lstStyle/>
        <a:p>
          <a:r>
            <a:rPr lang="en-US"/>
            <a:t>Seek independent peer review (Ballantyne et al. 2017).</a:t>
          </a:r>
        </a:p>
      </dgm:t>
    </dgm:pt>
    <dgm:pt modelId="{B71D13E6-DEB3-4B65-82ED-BFDBEBE5782D}" type="parTrans" cxnId="{F1CCA555-DABB-40E5-90BD-589778272ED0}">
      <dgm:prSet/>
      <dgm:spPr/>
      <dgm:t>
        <a:bodyPr/>
        <a:lstStyle/>
        <a:p>
          <a:endParaRPr lang="en-US"/>
        </a:p>
      </dgm:t>
    </dgm:pt>
    <dgm:pt modelId="{57F4F081-F6C1-44B5-AD77-A5ADC9A2203F}" type="sibTrans" cxnId="{F1CCA555-DABB-40E5-90BD-589778272ED0}">
      <dgm:prSet/>
      <dgm:spPr/>
      <dgm:t>
        <a:bodyPr/>
        <a:lstStyle/>
        <a:p>
          <a:endParaRPr lang="en-US"/>
        </a:p>
      </dgm:t>
    </dgm:pt>
    <dgm:pt modelId="{AAE96F06-84A8-4F55-A333-14ED5A380112}">
      <dgm:prSet/>
      <dgm:spPr/>
      <dgm:t>
        <a:bodyPr/>
        <a:lstStyle/>
        <a:p>
          <a:r>
            <a:rPr lang="en-US"/>
            <a:t>Engage in reflective practice with self - archival self-monitoring (Gowensmith and McCallum 2019). See as CPD on occasional cases.</a:t>
          </a:r>
        </a:p>
      </dgm:t>
    </dgm:pt>
    <dgm:pt modelId="{3889EC23-0917-4B14-85CA-049620B8461B}" type="parTrans" cxnId="{948B5E0A-8AB6-4B94-BB27-C98061E96C25}">
      <dgm:prSet/>
      <dgm:spPr/>
      <dgm:t>
        <a:bodyPr/>
        <a:lstStyle/>
        <a:p>
          <a:endParaRPr lang="en-US"/>
        </a:p>
      </dgm:t>
    </dgm:pt>
    <dgm:pt modelId="{DC42C969-98F6-4EC7-890D-7AF91CED17FA}" type="sibTrans" cxnId="{948B5E0A-8AB6-4B94-BB27-C98061E96C25}">
      <dgm:prSet/>
      <dgm:spPr/>
      <dgm:t>
        <a:bodyPr/>
        <a:lstStyle/>
        <a:p>
          <a:endParaRPr lang="en-US"/>
        </a:p>
      </dgm:t>
    </dgm:pt>
    <dgm:pt modelId="{5F68492A-83B1-4A77-929F-8EDED2A4A49C}">
      <dgm:prSet/>
      <dgm:spPr/>
      <dgm:t>
        <a:bodyPr/>
        <a:lstStyle/>
        <a:p>
          <a:r>
            <a:rPr lang="en-US"/>
            <a:t>Don’t consider yourself immune to bias (Neal and Brodsky 2016).</a:t>
          </a:r>
        </a:p>
      </dgm:t>
    </dgm:pt>
    <dgm:pt modelId="{1A2457ED-B52D-4547-B9C6-D5E40D198C5F}" type="parTrans" cxnId="{82700B4C-8491-4841-B84F-DEFF864E5E8B}">
      <dgm:prSet/>
      <dgm:spPr/>
      <dgm:t>
        <a:bodyPr/>
        <a:lstStyle/>
        <a:p>
          <a:endParaRPr lang="en-US"/>
        </a:p>
      </dgm:t>
    </dgm:pt>
    <dgm:pt modelId="{34BB4A91-12D0-4E24-A51A-B4C592AF64AA}" type="sibTrans" cxnId="{82700B4C-8491-4841-B84F-DEFF864E5E8B}">
      <dgm:prSet/>
      <dgm:spPr/>
      <dgm:t>
        <a:bodyPr/>
        <a:lstStyle/>
        <a:p>
          <a:endParaRPr lang="en-US"/>
        </a:p>
      </dgm:t>
    </dgm:pt>
    <dgm:pt modelId="{C004896A-2D24-49B5-A17E-7DA7F5155A69}">
      <dgm:prSet/>
      <dgm:spPr/>
      <dgm:t>
        <a:bodyPr/>
        <a:lstStyle/>
        <a:p>
          <a:r>
            <a:rPr lang="en-US"/>
            <a:t>* where you systematically document and analysis your own thoughts, feelings etc.</a:t>
          </a:r>
        </a:p>
      </dgm:t>
    </dgm:pt>
    <dgm:pt modelId="{2F5960CA-95D9-4501-9EBC-ED5C2A39253F}" type="parTrans" cxnId="{5B3791BB-7D75-4C68-B16F-B56CC3C1E9C2}">
      <dgm:prSet/>
      <dgm:spPr/>
      <dgm:t>
        <a:bodyPr/>
        <a:lstStyle/>
        <a:p>
          <a:endParaRPr lang="en-US"/>
        </a:p>
      </dgm:t>
    </dgm:pt>
    <dgm:pt modelId="{B4724EA3-73DB-4C68-9CD4-2DDB6E67CD25}" type="sibTrans" cxnId="{5B3791BB-7D75-4C68-B16F-B56CC3C1E9C2}">
      <dgm:prSet/>
      <dgm:spPr/>
      <dgm:t>
        <a:bodyPr/>
        <a:lstStyle/>
        <a:p>
          <a:endParaRPr lang="en-US"/>
        </a:p>
      </dgm:t>
    </dgm:pt>
    <dgm:pt modelId="{6C350BC5-BD2E-B645-9939-B859C349005D}" type="pres">
      <dgm:prSet presAssocID="{AF79763C-696C-4DD9-AA0F-4A18CF8FFEA4}" presName="vert0" presStyleCnt="0">
        <dgm:presLayoutVars>
          <dgm:dir/>
          <dgm:animOne val="branch"/>
          <dgm:animLvl val="lvl"/>
        </dgm:presLayoutVars>
      </dgm:prSet>
      <dgm:spPr/>
    </dgm:pt>
    <dgm:pt modelId="{AE6E048E-B553-6940-B580-3D1EA8D75EA7}" type="pres">
      <dgm:prSet presAssocID="{4059702E-5BE6-4288-8917-84BCBCA8A9E2}" presName="thickLine" presStyleLbl="alignNode1" presStyleIdx="0" presStyleCnt="6"/>
      <dgm:spPr/>
    </dgm:pt>
    <dgm:pt modelId="{3808E8CD-2C2B-7646-959A-0516B782A127}" type="pres">
      <dgm:prSet presAssocID="{4059702E-5BE6-4288-8917-84BCBCA8A9E2}" presName="horz1" presStyleCnt="0"/>
      <dgm:spPr/>
    </dgm:pt>
    <dgm:pt modelId="{DB4043D2-BAF7-1340-90C6-B7C0D19E85A6}" type="pres">
      <dgm:prSet presAssocID="{4059702E-5BE6-4288-8917-84BCBCA8A9E2}" presName="tx1" presStyleLbl="revTx" presStyleIdx="0" presStyleCnt="6"/>
      <dgm:spPr/>
    </dgm:pt>
    <dgm:pt modelId="{1D053A65-8F22-3A47-819B-5107BB4BB5A2}" type="pres">
      <dgm:prSet presAssocID="{4059702E-5BE6-4288-8917-84BCBCA8A9E2}" presName="vert1" presStyleCnt="0"/>
      <dgm:spPr/>
    </dgm:pt>
    <dgm:pt modelId="{497BAAD0-1AEA-5C44-8CDD-1B616CB1C54D}" type="pres">
      <dgm:prSet presAssocID="{BAC9D24C-58C6-44E2-8173-F6DF7CB5AA31}" presName="thickLine" presStyleLbl="alignNode1" presStyleIdx="1" presStyleCnt="6"/>
      <dgm:spPr/>
    </dgm:pt>
    <dgm:pt modelId="{77DBE80B-1443-E545-8690-A5B605C69B4F}" type="pres">
      <dgm:prSet presAssocID="{BAC9D24C-58C6-44E2-8173-F6DF7CB5AA31}" presName="horz1" presStyleCnt="0"/>
      <dgm:spPr/>
    </dgm:pt>
    <dgm:pt modelId="{54B902DF-0E14-2D47-B98B-AACE061D1916}" type="pres">
      <dgm:prSet presAssocID="{BAC9D24C-58C6-44E2-8173-F6DF7CB5AA31}" presName="tx1" presStyleLbl="revTx" presStyleIdx="1" presStyleCnt="6"/>
      <dgm:spPr/>
    </dgm:pt>
    <dgm:pt modelId="{BA315580-7CE7-8D44-8A9C-C7BC5F4D6EEA}" type="pres">
      <dgm:prSet presAssocID="{BAC9D24C-58C6-44E2-8173-F6DF7CB5AA31}" presName="vert1" presStyleCnt="0"/>
      <dgm:spPr/>
    </dgm:pt>
    <dgm:pt modelId="{1C5C1787-4BC8-044D-AB66-6F14171FEDA5}" type="pres">
      <dgm:prSet presAssocID="{5ECC8178-2E5E-45EA-8E53-06FC5566D09A}" presName="thickLine" presStyleLbl="alignNode1" presStyleIdx="2" presStyleCnt="6"/>
      <dgm:spPr/>
    </dgm:pt>
    <dgm:pt modelId="{B89E6C1E-1D2F-D840-94DA-3C288F8DA30E}" type="pres">
      <dgm:prSet presAssocID="{5ECC8178-2E5E-45EA-8E53-06FC5566D09A}" presName="horz1" presStyleCnt="0"/>
      <dgm:spPr/>
    </dgm:pt>
    <dgm:pt modelId="{70348BF6-53AF-AA42-9327-D915929C32FB}" type="pres">
      <dgm:prSet presAssocID="{5ECC8178-2E5E-45EA-8E53-06FC5566D09A}" presName="tx1" presStyleLbl="revTx" presStyleIdx="2" presStyleCnt="6"/>
      <dgm:spPr/>
    </dgm:pt>
    <dgm:pt modelId="{DFBFBD8A-5DD6-B046-81B8-06A1F766B377}" type="pres">
      <dgm:prSet presAssocID="{5ECC8178-2E5E-45EA-8E53-06FC5566D09A}" presName="vert1" presStyleCnt="0"/>
      <dgm:spPr/>
    </dgm:pt>
    <dgm:pt modelId="{4D30DD18-3AAF-6046-BAF3-3A488591F9A6}" type="pres">
      <dgm:prSet presAssocID="{AAE96F06-84A8-4F55-A333-14ED5A380112}" presName="thickLine" presStyleLbl="alignNode1" presStyleIdx="3" presStyleCnt="6"/>
      <dgm:spPr/>
    </dgm:pt>
    <dgm:pt modelId="{A841C4AB-E07F-CA43-B152-A1518B29D6B5}" type="pres">
      <dgm:prSet presAssocID="{AAE96F06-84A8-4F55-A333-14ED5A380112}" presName="horz1" presStyleCnt="0"/>
      <dgm:spPr/>
    </dgm:pt>
    <dgm:pt modelId="{C72BF3C4-0B98-0948-BF31-4964BD8DB31F}" type="pres">
      <dgm:prSet presAssocID="{AAE96F06-84A8-4F55-A333-14ED5A380112}" presName="tx1" presStyleLbl="revTx" presStyleIdx="3" presStyleCnt="6"/>
      <dgm:spPr/>
    </dgm:pt>
    <dgm:pt modelId="{3B99ADA0-FB3D-724D-94A5-E31C2DC644E6}" type="pres">
      <dgm:prSet presAssocID="{AAE96F06-84A8-4F55-A333-14ED5A380112}" presName="vert1" presStyleCnt="0"/>
      <dgm:spPr/>
    </dgm:pt>
    <dgm:pt modelId="{486F3C46-240E-8846-9417-D0F6C1D535AA}" type="pres">
      <dgm:prSet presAssocID="{5F68492A-83B1-4A77-929F-8EDED2A4A49C}" presName="thickLine" presStyleLbl="alignNode1" presStyleIdx="4" presStyleCnt="6"/>
      <dgm:spPr/>
    </dgm:pt>
    <dgm:pt modelId="{A729946C-BD0C-6649-95BB-FE0D40A31080}" type="pres">
      <dgm:prSet presAssocID="{5F68492A-83B1-4A77-929F-8EDED2A4A49C}" presName="horz1" presStyleCnt="0"/>
      <dgm:spPr/>
    </dgm:pt>
    <dgm:pt modelId="{748ADEB2-9FF5-BE46-A7FA-4A8DBFCB6BA2}" type="pres">
      <dgm:prSet presAssocID="{5F68492A-83B1-4A77-929F-8EDED2A4A49C}" presName="tx1" presStyleLbl="revTx" presStyleIdx="4" presStyleCnt="6"/>
      <dgm:spPr/>
    </dgm:pt>
    <dgm:pt modelId="{BB4F9AAA-3EF4-9743-A1A9-FBC32B60FC76}" type="pres">
      <dgm:prSet presAssocID="{5F68492A-83B1-4A77-929F-8EDED2A4A49C}" presName="vert1" presStyleCnt="0"/>
      <dgm:spPr/>
    </dgm:pt>
    <dgm:pt modelId="{439F474C-E203-A945-B2FC-F215C5B090F5}" type="pres">
      <dgm:prSet presAssocID="{C004896A-2D24-49B5-A17E-7DA7F5155A69}" presName="thickLine" presStyleLbl="alignNode1" presStyleIdx="5" presStyleCnt="6"/>
      <dgm:spPr/>
    </dgm:pt>
    <dgm:pt modelId="{14267533-4444-9947-9C4E-7B9102E149B4}" type="pres">
      <dgm:prSet presAssocID="{C004896A-2D24-49B5-A17E-7DA7F5155A69}" presName="horz1" presStyleCnt="0"/>
      <dgm:spPr/>
    </dgm:pt>
    <dgm:pt modelId="{22280BD1-6C81-CD4E-8172-EA0B9C926665}" type="pres">
      <dgm:prSet presAssocID="{C004896A-2D24-49B5-A17E-7DA7F5155A69}" presName="tx1" presStyleLbl="revTx" presStyleIdx="5" presStyleCnt="6"/>
      <dgm:spPr/>
    </dgm:pt>
    <dgm:pt modelId="{EBFC2893-7A74-5543-A1F2-11A5B3DFDB66}" type="pres">
      <dgm:prSet presAssocID="{C004896A-2D24-49B5-A17E-7DA7F5155A69}" presName="vert1" presStyleCnt="0"/>
      <dgm:spPr/>
    </dgm:pt>
  </dgm:ptLst>
  <dgm:cxnLst>
    <dgm:cxn modelId="{10A53C03-ED63-404B-AE3A-6B359D2C8094}" srcId="{AF79763C-696C-4DD9-AA0F-4A18CF8FFEA4}" destId="{4059702E-5BE6-4288-8917-84BCBCA8A9E2}" srcOrd="0" destOrd="0" parTransId="{E37D8D9A-4DF6-4B77-8B01-591E60FD3F2D}" sibTransId="{CADAF261-E17A-4346-AB63-E388065C563A}"/>
    <dgm:cxn modelId="{948B5E0A-8AB6-4B94-BB27-C98061E96C25}" srcId="{AF79763C-696C-4DD9-AA0F-4A18CF8FFEA4}" destId="{AAE96F06-84A8-4F55-A333-14ED5A380112}" srcOrd="3" destOrd="0" parTransId="{3889EC23-0917-4B14-85CA-049620B8461B}" sibTransId="{DC42C969-98F6-4EC7-890D-7AF91CED17FA}"/>
    <dgm:cxn modelId="{404E753B-B9F6-8846-BBEC-CDB6F5E420E7}" type="presOf" srcId="{AAE96F06-84A8-4F55-A333-14ED5A380112}" destId="{C72BF3C4-0B98-0948-BF31-4964BD8DB31F}" srcOrd="0" destOrd="0" presId="urn:microsoft.com/office/officeart/2008/layout/LinedList"/>
    <dgm:cxn modelId="{82700B4C-8491-4841-B84F-DEFF864E5E8B}" srcId="{AF79763C-696C-4DD9-AA0F-4A18CF8FFEA4}" destId="{5F68492A-83B1-4A77-929F-8EDED2A4A49C}" srcOrd="4" destOrd="0" parTransId="{1A2457ED-B52D-4547-B9C6-D5E40D198C5F}" sibTransId="{34BB4A91-12D0-4E24-A51A-B4C592AF64AA}"/>
    <dgm:cxn modelId="{F1CCA555-DABB-40E5-90BD-589778272ED0}" srcId="{AF79763C-696C-4DD9-AA0F-4A18CF8FFEA4}" destId="{5ECC8178-2E5E-45EA-8E53-06FC5566D09A}" srcOrd="2" destOrd="0" parTransId="{B71D13E6-DEB3-4B65-82ED-BFDBEBE5782D}" sibTransId="{57F4F081-F6C1-44B5-AD77-A5ADC9A2203F}"/>
    <dgm:cxn modelId="{EAD44468-DC97-F84F-81D4-0005E8151EE2}" type="presOf" srcId="{BAC9D24C-58C6-44E2-8173-F6DF7CB5AA31}" destId="{54B902DF-0E14-2D47-B98B-AACE061D1916}" srcOrd="0" destOrd="0" presId="urn:microsoft.com/office/officeart/2008/layout/LinedList"/>
    <dgm:cxn modelId="{E5DFDF6F-6EDB-8345-93A2-3A2A8F1E8726}" type="presOf" srcId="{5ECC8178-2E5E-45EA-8E53-06FC5566D09A}" destId="{70348BF6-53AF-AA42-9327-D915929C32FB}" srcOrd="0" destOrd="0" presId="urn:microsoft.com/office/officeart/2008/layout/LinedList"/>
    <dgm:cxn modelId="{CC82E470-688C-4C43-AE9D-78451A98AA67}" srcId="{AF79763C-696C-4DD9-AA0F-4A18CF8FFEA4}" destId="{BAC9D24C-58C6-44E2-8173-F6DF7CB5AA31}" srcOrd="1" destOrd="0" parTransId="{CEB7D5B3-C1B8-42D1-A6A0-37DFA5CF5CE8}" sibTransId="{0B03414D-25CB-4A9E-BB70-FF5DFD0EC0D7}"/>
    <dgm:cxn modelId="{219F4171-5A01-F64C-939D-503CE01D7EF6}" type="presOf" srcId="{C004896A-2D24-49B5-A17E-7DA7F5155A69}" destId="{22280BD1-6C81-CD4E-8172-EA0B9C926665}" srcOrd="0" destOrd="0" presId="urn:microsoft.com/office/officeart/2008/layout/LinedList"/>
    <dgm:cxn modelId="{DC734777-A0E2-7C4B-8559-23FCDC77CC9A}" type="presOf" srcId="{AF79763C-696C-4DD9-AA0F-4A18CF8FFEA4}" destId="{6C350BC5-BD2E-B645-9939-B859C349005D}" srcOrd="0" destOrd="0" presId="urn:microsoft.com/office/officeart/2008/layout/LinedList"/>
    <dgm:cxn modelId="{B362F19A-B9DF-4649-8E83-8532133E068C}" type="presOf" srcId="{5F68492A-83B1-4A77-929F-8EDED2A4A49C}" destId="{748ADEB2-9FF5-BE46-A7FA-4A8DBFCB6BA2}" srcOrd="0" destOrd="0" presId="urn:microsoft.com/office/officeart/2008/layout/LinedList"/>
    <dgm:cxn modelId="{5B3791BB-7D75-4C68-B16F-B56CC3C1E9C2}" srcId="{AF79763C-696C-4DD9-AA0F-4A18CF8FFEA4}" destId="{C004896A-2D24-49B5-A17E-7DA7F5155A69}" srcOrd="5" destOrd="0" parTransId="{2F5960CA-95D9-4501-9EBC-ED5C2A39253F}" sibTransId="{B4724EA3-73DB-4C68-9CD4-2DDB6E67CD25}"/>
    <dgm:cxn modelId="{A82FE0EC-7874-9E4C-941C-3990C3815EA2}" type="presOf" srcId="{4059702E-5BE6-4288-8917-84BCBCA8A9E2}" destId="{DB4043D2-BAF7-1340-90C6-B7C0D19E85A6}" srcOrd="0" destOrd="0" presId="urn:microsoft.com/office/officeart/2008/layout/LinedList"/>
    <dgm:cxn modelId="{35596B7C-8C69-4E48-A78E-CBCD19504425}" type="presParOf" srcId="{6C350BC5-BD2E-B645-9939-B859C349005D}" destId="{AE6E048E-B553-6940-B580-3D1EA8D75EA7}" srcOrd="0" destOrd="0" presId="urn:microsoft.com/office/officeart/2008/layout/LinedList"/>
    <dgm:cxn modelId="{16E2CD70-A803-6245-AACC-36D8015C3FB2}" type="presParOf" srcId="{6C350BC5-BD2E-B645-9939-B859C349005D}" destId="{3808E8CD-2C2B-7646-959A-0516B782A127}" srcOrd="1" destOrd="0" presId="urn:microsoft.com/office/officeart/2008/layout/LinedList"/>
    <dgm:cxn modelId="{F7D1E147-6B66-8F40-80A7-88ED06716F81}" type="presParOf" srcId="{3808E8CD-2C2B-7646-959A-0516B782A127}" destId="{DB4043D2-BAF7-1340-90C6-B7C0D19E85A6}" srcOrd="0" destOrd="0" presId="urn:microsoft.com/office/officeart/2008/layout/LinedList"/>
    <dgm:cxn modelId="{A8A31672-A9BF-664A-9BF2-D489B286A48C}" type="presParOf" srcId="{3808E8CD-2C2B-7646-959A-0516B782A127}" destId="{1D053A65-8F22-3A47-819B-5107BB4BB5A2}" srcOrd="1" destOrd="0" presId="urn:microsoft.com/office/officeart/2008/layout/LinedList"/>
    <dgm:cxn modelId="{0FEBAC79-69AF-E44D-A68C-D28B7782461A}" type="presParOf" srcId="{6C350BC5-BD2E-B645-9939-B859C349005D}" destId="{497BAAD0-1AEA-5C44-8CDD-1B616CB1C54D}" srcOrd="2" destOrd="0" presId="urn:microsoft.com/office/officeart/2008/layout/LinedList"/>
    <dgm:cxn modelId="{A65E09B6-72EC-6547-A7A9-35E0313A4252}" type="presParOf" srcId="{6C350BC5-BD2E-B645-9939-B859C349005D}" destId="{77DBE80B-1443-E545-8690-A5B605C69B4F}" srcOrd="3" destOrd="0" presId="urn:microsoft.com/office/officeart/2008/layout/LinedList"/>
    <dgm:cxn modelId="{330FF10E-FCA2-F54C-A133-E1EEB764855E}" type="presParOf" srcId="{77DBE80B-1443-E545-8690-A5B605C69B4F}" destId="{54B902DF-0E14-2D47-B98B-AACE061D1916}" srcOrd="0" destOrd="0" presId="urn:microsoft.com/office/officeart/2008/layout/LinedList"/>
    <dgm:cxn modelId="{04438BC1-CC02-1640-8732-442614B7A47D}" type="presParOf" srcId="{77DBE80B-1443-E545-8690-A5B605C69B4F}" destId="{BA315580-7CE7-8D44-8A9C-C7BC5F4D6EEA}" srcOrd="1" destOrd="0" presId="urn:microsoft.com/office/officeart/2008/layout/LinedList"/>
    <dgm:cxn modelId="{B4863B82-B4F1-804C-8634-FEFAEBFBE0C8}" type="presParOf" srcId="{6C350BC5-BD2E-B645-9939-B859C349005D}" destId="{1C5C1787-4BC8-044D-AB66-6F14171FEDA5}" srcOrd="4" destOrd="0" presId="urn:microsoft.com/office/officeart/2008/layout/LinedList"/>
    <dgm:cxn modelId="{D3596739-BC37-A840-9412-05B1222DA137}" type="presParOf" srcId="{6C350BC5-BD2E-B645-9939-B859C349005D}" destId="{B89E6C1E-1D2F-D840-94DA-3C288F8DA30E}" srcOrd="5" destOrd="0" presId="urn:microsoft.com/office/officeart/2008/layout/LinedList"/>
    <dgm:cxn modelId="{3A1A12D9-EFE6-3247-B8A7-2BA6B5E142D0}" type="presParOf" srcId="{B89E6C1E-1D2F-D840-94DA-3C288F8DA30E}" destId="{70348BF6-53AF-AA42-9327-D915929C32FB}" srcOrd="0" destOrd="0" presId="urn:microsoft.com/office/officeart/2008/layout/LinedList"/>
    <dgm:cxn modelId="{00CA1458-8DB8-F946-B10C-9C1D1FBF2E4C}" type="presParOf" srcId="{B89E6C1E-1D2F-D840-94DA-3C288F8DA30E}" destId="{DFBFBD8A-5DD6-B046-81B8-06A1F766B377}" srcOrd="1" destOrd="0" presId="urn:microsoft.com/office/officeart/2008/layout/LinedList"/>
    <dgm:cxn modelId="{AFFF96A8-FC4F-FD4C-ADD2-D5F1A7EA0432}" type="presParOf" srcId="{6C350BC5-BD2E-B645-9939-B859C349005D}" destId="{4D30DD18-3AAF-6046-BAF3-3A488591F9A6}" srcOrd="6" destOrd="0" presId="urn:microsoft.com/office/officeart/2008/layout/LinedList"/>
    <dgm:cxn modelId="{51DC22F0-85A5-2946-8C09-9A21874F6197}" type="presParOf" srcId="{6C350BC5-BD2E-B645-9939-B859C349005D}" destId="{A841C4AB-E07F-CA43-B152-A1518B29D6B5}" srcOrd="7" destOrd="0" presId="urn:microsoft.com/office/officeart/2008/layout/LinedList"/>
    <dgm:cxn modelId="{04149CE2-BB51-654C-836D-9CB45231EA6F}" type="presParOf" srcId="{A841C4AB-E07F-CA43-B152-A1518B29D6B5}" destId="{C72BF3C4-0B98-0948-BF31-4964BD8DB31F}" srcOrd="0" destOrd="0" presId="urn:microsoft.com/office/officeart/2008/layout/LinedList"/>
    <dgm:cxn modelId="{8435C606-2BB3-6E45-94E8-5843AEBD292E}" type="presParOf" srcId="{A841C4AB-E07F-CA43-B152-A1518B29D6B5}" destId="{3B99ADA0-FB3D-724D-94A5-E31C2DC644E6}" srcOrd="1" destOrd="0" presId="urn:microsoft.com/office/officeart/2008/layout/LinedList"/>
    <dgm:cxn modelId="{3546AAE2-3A6B-5249-BEB0-00DABF591D7F}" type="presParOf" srcId="{6C350BC5-BD2E-B645-9939-B859C349005D}" destId="{486F3C46-240E-8846-9417-D0F6C1D535AA}" srcOrd="8" destOrd="0" presId="urn:microsoft.com/office/officeart/2008/layout/LinedList"/>
    <dgm:cxn modelId="{E2B4086B-5AB9-DE42-926D-76F97CB492A2}" type="presParOf" srcId="{6C350BC5-BD2E-B645-9939-B859C349005D}" destId="{A729946C-BD0C-6649-95BB-FE0D40A31080}" srcOrd="9" destOrd="0" presId="urn:microsoft.com/office/officeart/2008/layout/LinedList"/>
    <dgm:cxn modelId="{0FA079A2-9F83-7E44-A297-6A103701D226}" type="presParOf" srcId="{A729946C-BD0C-6649-95BB-FE0D40A31080}" destId="{748ADEB2-9FF5-BE46-A7FA-4A8DBFCB6BA2}" srcOrd="0" destOrd="0" presId="urn:microsoft.com/office/officeart/2008/layout/LinedList"/>
    <dgm:cxn modelId="{94EA490E-4DBC-7C40-BB4E-95E0604364D4}" type="presParOf" srcId="{A729946C-BD0C-6649-95BB-FE0D40A31080}" destId="{BB4F9AAA-3EF4-9743-A1A9-FBC32B60FC76}" srcOrd="1" destOrd="0" presId="urn:microsoft.com/office/officeart/2008/layout/LinedList"/>
    <dgm:cxn modelId="{0D0DD040-F044-DE44-8E97-7DE1FBB92271}" type="presParOf" srcId="{6C350BC5-BD2E-B645-9939-B859C349005D}" destId="{439F474C-E203-A945-B2FC-F215C5B090F5}" srcOrd="10" destOrd="0" presId="urn:microsoft.com/office/officeart/2008/layout/LinedList"/>
    <dgm:cxn modelId="{0146BF9D-EA98-BC45-A681-0EB2E9BA599E}" type="presParOf" srcId="{6C350BC5-BD2E-B645-9939-B859C349005D}" destId="{14267533-4444-9947-9C4E-7B9102E149B4}" srcOrd="11" destOrd="0" presId="urn:microsoft.com/office/officeart/2008/layout/LinedList"/>
    <dgm:cxn modelId="{63077E65-243B-B646-97C7-A41C7BCAEAE5}" type="presParOf" srcId="{14267533-4444-9947-9C4E-7B9102E149B4}" destId="{22280BD1-6C81-CD4E-8172-EA0B9C926665}" srcOrd="0" destOrd="0" presId="urn:microsoft.com/office/officeart/2008/layout/LinedList"/>
    <dgm:cxn modelId="{0412AB28-D156-DA47-815E-9EFA9244FBBE}" type="presParOf" srcId="{14267533-4444-9947-9C4E-7B9102E149B4}" destId="{EBFC2893-7A74-5543-A1F2-11A5B3DFDB6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9297FE-0F08-D249-BFC7-29005575E98D}">
      <dsp:nvSpPr>
        <dsp:cNvPr id="0" name=""/>
        <dsp:cNvSpPr/>
      </dsp:nvSpPr>
      <dsp:spPr>
        <a:xfrm>
          <a:off x="0" y="2415929"/>
          <a:ext cx="8352928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13ABA6-BBE2-A547-8604-33EFA36FFB50}">
      <dsp:nvSpPr>
        <dsp:cNvPr id="0" name=""/>
        <dsp:cNvSpPr/>
      </dsp:nvSpPr>
      <dsp:spPr>
        <a:xfrm rot="8100000">
          <a:off x="75946" y="556777"/>
          <a:ext cx="355330" cy="355330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C1C9B6-7FA5-EE4A-ACA9-89558FE1AD8F}">
      <dsp:nvSpPr>
        <dsp:cNvPr id="0" name=""/>
        <dsp:cNvSpPr/>
      </dsp:nvSpPr>
      <dsp:spPr>
        <a:xfrm>
          <a:off x="115420" y="596251"/>
          <a:ext cx="276382" cy="27638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442DC3-56B9-DF41-A01D-D02ADB03C639}">
      <dsp:nvSpPr>
        <dsp:cNvPr id="0" name=""/>
        <dsp:cNvSpPr/>
      </dsp:nvSpPr>
      <dsp:spPr>
        <a:xfrm>
          <a:off x="504868" y="985699"/>
          <a:ext cx="3037024" cy="1430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2286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Assumption that mental health professionals (e.g., psychiatrists) simply knew who was going to be dangerous and who was not.</a:t>
          </a:r>
        </a:p>
      </dsp:txBody>
      <dsp:txXfrm>
        <a:off x="504868" y="985699"/>
        <a:ext cx="3037024" cy="1430230"/>
      </dsp:txXfrm>
    </dsp:sp>
    <dsp:sp modelId="{2E8257C6-FED7-A04C-B617-64CCE29076C9}">
      <dsp:nvSpPr>
        <dsp:cNvPr id="0" name=""/>
        <dsp:cNvSpPr/>
      </dsp:nvSpPr>
      <dsp:spPr>
        <a:xfrm>
          <a:off x="504868" y="483185"/>
          <a:ext cx="3037024" cy="502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1950s</a:t>
          </a:r>
        </a:p>
      </dsp:txBody>
      <dsp:txXfrm>
        <a:off x="504868" y="483185"/>
        <a:ext cx="3037024" cy="502513"/>
      </dsp:txXfrm>
    </dsp:sp>
    <dsp:sp modelId="{85CEAEE4-A195-3144-B629-807922ED5D20}">
      <dsp:nvSpPr>
        <dsp:cNvPr id="0" name=""/>
        <dsp:cNvSpPr/>
      </dsp:nvSpPr>
      <dsp:spPr>
        <a:xfrm>
          <a:off x="253612" y="985699"/>
          <a:ext cx="0" cy="1430230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E2E9AB-B38B-DD4A-BB6E-1BCA356EE720}">
      <dsp:nvSpPr>
        <dsp:cNvPr id="0" name=""/>
        <dsp:cNvSpPr/>
      </dsp:nvSpPr>
      <dsp:spPr>
        <a:xfrm>
          <a:off x="208385" y="2370703"/>
          <a:ext cx="90452" cy="9045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5CF7D8-B52C-8A44-8C50-F4C8FB434C2F}">
      <dsp:nvSpPr>
        <dsp:cNvPr id="0" name=""/>
        <dsp:cNvSpPr/>
      </dsp:nvSpPr>
      <dsp:spPr>
        <a:xfrm rot="18900000">
          <a:off x="4765098" y="3919751"/>
          <a:ext cx="355330" cy="355330"/>
        </a:xfrm>
        <a:prstGeom prst="teardrop">
          <a:avLst>
            <a:gd name="adj" fmla="val 115000"/>
          </a:avLst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2297BF-BB0F-2A4D-BCD8-7A341C16AF0B}">
      <dsp:nvSpPr>
        <dsp:cNvPr id="0" name=""/>
        <dsp:cNvSpPr/>
      </dsp:nvSpPr>
      <dsp:spPr>
        <a:xfrm>
          <a:off x="4804572" y="3959225"/>
          <a:ext cx="276382" cy="27638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3EB55-2806-5C49-97C6-B12FFF0D00D7}">
      <dsp:nvSpPr>
        <dsp:cNvPr id="0" name=""/>
        <dsp:cNvSpPr/>
      </dsp:nvSpPr>
      <dsp:spPr>
        <a:xfrm>
          <a:off x="5194020" y="2415929"/>
          <a:ext cx="3037024" cy="1430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0" rIns="152400" bIns="15240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Enter the case of Johnny Baxstrom…..</a:t>
          </a:r>
        </a:p>
      </dsp:txBody>
      <dsp:txXfrm>
        <a:off x="5194020" y="2415929"/>
        <a:ext cx="3037024" cy="1430230"/>
      </dsp:txXfrm>
    </dsp:sp>
    <dsp:sp modelId="{F48CD7A7-475B-8C45-8860-19292A0F34D3}">
      <dsp:nvSpPr>
        <dsp:cNvPr id="0" name=""/>
        <dsp:cNvSpPr/>
      </dsp:nvSpPr>
      <dsp:spPr>
        <a:xfrm>
          <a:off x="5194020" y="3846159"/>
          <a:ext cx="3037024" cy="502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1960s</a:t>
          </a:r>
        </a:p>
      </dsp:txBody>
      <dsp:txXfrm>
        <a:off x="5194020" y="3846159"/>
        <a:ext cx="3037024" cy="502513"/>
      </dsp:txXfrm>
    </dsp:sp>
    <dsp:sp modelId="{6EE66E7D-5237-E441-96CB-2828869599E9}">
      <dsp:nvSpPr>
        <dsp:cNvPr id="0" name=""/>
        <dsp:cNvSpPr/>
      </dsp:nvSpPr>
      <dsp:spPr>
        <a:xfrm>
          <a:off x="4942763" y="2415929"/>
          <a:ext cx="0" cy="1430230"/>
        </a:xfrm>
        <a:prstGeom prst="line">
          <a:avLst/>
        </a:prstGeom>
        <a:noFill/>
        <a:ln w="12700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EB5A6B-0CF8-F745-AB03-DB39175057C3}">
      <dsp:nvSpPr>
        <dsp:cNvPr id="0" name=""/>
        <dsp:cNvSpPr/>
      </dsp:nvSpPr>
      <dsp:spPr>
        <a:xfrm>
          <a:off x="4897537" y="2370703"/>
          <a:ext cx="90452" cy="90452"/>
        </a:xfrm>
        <a:prstGeom prst="ellipse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E1D95-D506-D847-8D0E-FF0F94C45528}">
      <dsp:nvSpPr>
        <dsp:cNvPr id="0" name=""/>
        <dsp:cNvSpPr/>
      </dsp:nvSpPr>
      <dsp:spPr>
        <a:xfrm>
          <a:off x="0" y="322047"/>
          <a:ext cx="2745304" cy="164718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Convicted of 2nd degree assault and sentenced to a US prison.</a:t>
          </a:r>
        </a:p>
      </dsp:txBody>
      <dsp:txXfrm>
        <a:off x="0" y="322047"/>
        <a:ext cx="2745304" cy="1647182"/>
      </dsp:txXfrm>
    </dsp:sp>
    <dsp:sp modelId="{39C6DA46-D288-C94B-8851-6A44C9566527}">
      <dsp:nvSpPr>
        <dsp:cNvPr id="0" name=""/>
        <dsp:cNvSpPr/>
      </dsp:nvSpPr>
      <dsp:spPr>
        <a:xfrm>
          <a:off x="3019835" y="289169"/>
          <a:ext cx="2745304" cy="1647182"/>
        </a:xfrm>
        <a:prstGeom prst="rect">
          <a:avLst/>
        </a:prstGeom>
        <a:solidFill>
          <a:schemeClr val="accent5">
            <a:hueOff val="425424"/>
            <a:satOff val="-4778"/>
            <a:lumOff val="-102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Certified ‘insane’ and transferred to a US State Hospital.</a:t>
          </a:r>
        </a:p>
      </dsp:txBody>
      <dsp:txXfrm>
        <a:off x="3019835" y="289169"/>
        <a:ext cx="2745304" cy="1647182"/>
      </dsp:txXfrm>
    </dsp:sp>
    <dsp:sp modelId="{D2BE049D-4ACB-8A49-8288-DA908511D978}">
      <dsp:nvSpPr>
        <dsp:cNvPr id="0" name=""/>
        <dsp:cNvSpPr/>
      </dsp:nvSpPr>
      <dsp:spPr>
        <a:xfrm>
          <a:off x="6039670" y="289169"/>
          <a:ext cx="2745304" cy="1647182"/>
        </a:xfrm>
        <a:prstGeom prst="rect">
          <a:avLst/>
        </a:prstGeom>
        <a:solidFill>
          <a:schemeClr val="accent5">
            <a:hueOff val="850848"/>
            <a:satOff val="-9556"/>
            <a:lumOff val="-203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Scheduled for release in 1961 – yet his continued incarceration was argued on the basis he remained </a:t>
          </a:r>
          <a:r>
            <a:rPr lang="en-US" sz="1800" b="1" kern="1200" dirty="0"/>
            <a:t>‘insane’ </a:t>
          </a:r>
          <a:r>
            <a:rPr lang="en-US" sz="1800" kern="1200" dirty="0"/>
            <a:t>and ‘</a:t>
          </a:r>
          <a:r>
            <a:rPr lang="en-US" sz="1800" b="1" kern="1200" dirty="0"/>
            <a:t>dangerous</a:t>
          </a:r>
          <a:r>
            <a:rPr lang="en-US" sz="1800" kern="1200" dirty="0"/>
            <a:t>.’</a:t>
          </a:r>
        </a:p>
      </dsp:txBody>
      <dsp:txXfrm>
        <a:off x="6039670" y="289169"/>
        <a:ext cx="2745304" cy="1647182"/>
      </dsp:txXfrm>
    </dsp:sp>
    <dsp:sp modelId="{7DAC38A2-B171-B643-92FC-BCD36F3B8EEA}">
      <dsp:nvSpPr>
        <dsp:cNvPr id="0" name=""/>
        <dsp:cNvSpPr/>
      </dsp:nvSpPr>
      <dsp:spPr>
        <a:xfrm>
          <a:off x="0" y="2210882"/>
          <a:ext cx="2745304" cy="1647182"/>
        </a:xfrm>
        <a:prstGeom prst="rect">
          <a:avLst/>
        </a:prstGeom>
        <a:solidFill>
          <a:schemeClr val="accent5">
            <a:hueOff val="1276272"/>
            <a:satOff val="-14335"/>
            <a:lumOff val="-305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Twice filed for unlawful detention - declined each time.</a:t>
          </a:r>
        </a:p>
      </dsp:txBody>
      <dsp:txXfrm>
        <a:off x="0" y="2210882"/>
        <a:ext cx="2745304" cy="1647182"/>
      </dsp:txXfrm>
    </dsp:sp>
    <dsp:sp modelId="{67356214-EB13-0E4A-91A7-5EF6712E8A93}">
      <dsp:nvSpPr>
        <dsp:cNvPr id="0" name=""/>
        <dsp:cNvSpPr/>
      </dsp:nvSpPr>
      <dsp:spPr>
        <a:xfrm>
          <a:off x="3019835" y="2210882"/>
          <a:ext cx="2745304" cy="1647182"/>
        </a:xfrm>
        <a:prstGeom prst="rect">
          <a:avLst/>
        </a:prstGeom>
        <a:solidFill>
          <a:schemeClr val="accent5">
            <a:hueOff val="1701696"/>
            <a:satOff val="-19113"/>
            <a:lumOff val="-407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Requested transfer to a civil institution: Declined despite state attorney support.</a:t>
          </a:r>
        </a:p>
      </dsp:txBody>
      <dsp:txXfrm>
        <a:off x="3019835" y="2210882"/>
        <a:ext cx="2745304" cy="1647182"/>
      </dsp:txXfrm>
    </dsp:sp>
    <dsp:sp modelId="{5B5C1CB8-7B27-614A-9CCF-ADB7E3764042}">
      <dsp:nvSpPr>
        <dsp:cNvPr id="0" name=""/>
        <dsp:cNvSpPr/>
      </dsp:nvSpPr>
      <dsp:spPr>
        <a:xfrm>
          <a:off x="6039670" y="2210882"/>
          <a:ext cx="2745304" cy="1647182"/>
        </a:xfrm>
        <a:prstGeom prst="rect">
          <a:avLst/>
        </a:prstGeom>
        <a:solidFill>
          <a:schemeClr val="accent5">
            <a:hueOff val="2127120"/>
            <a:satOff val="-23891"/>
            <a:lumOff val="-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Various appeals. Supreme Court granted judicial review.</a:t>
          </a:r>
        </a:p>
      </dsp:txBody>
      <dsp:txXfrm>
        <a:off x="6039670" y="2210882"/>
        <a:ext cx="2745304" cy="16471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0C8BF2-DB1F-2C4A-8CC9-D58A95E34D13}">
      <dsp:nvSpPr>
        <dsp:cNvPr id="0" name=""/>
        <dsp:cNvSpPr/>
      </dsp:nvSpPr>
      <dsp:spPr>
        <a:xfrm>
          <a:off x="0" y="0"/>
          <a:ext cx="50982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B9B476-BD48-4F4E-9C1D-B0F4021D89B1}">
      <dsp:nvSpPr>
        <dsp:cNvPr id="0" name=""/>
        <dsp:cNvSpPr/>
      </dsp:nvSpPr>
      <dsp:spPr>
        <a:xfrm>
          <a:off x="0" y="0"/>
          <a:ext cx="5098256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b="1" kern="1200"/>
            <a:t>Unstructured clinical </a:t>
          </a:r>
          <a:r>
            <a:rPr lang="en-GB" sz="3400" i="1" kern="1200"/>
            <a:t>(first generation)</a:t>
          </a:r>
          <a:endParaRPr lang="en-US" sz="3400" kern="1200"/>
        </a:p>
      </dsp:txBody>
      <dsp:txXfrm>
        <a:off x="0" y="0"/>
        <a:ext cx="5098256" cy="1412477"/>
      </dsp:txXfrm>
    </dsp:sp>
    <dsp:sp modelId="{17E09BA0-A82C-FF40-BA0E-800E2CA08516}">
      <dsp:nvSpPr>
        <dsp:cNvPr id="0" name=""/>
        <dsp:cNvSpPr/>
      </dsp:nvSpPr>
      <dsp:spPr>
        <a:xfrm>
          <a:off x="0" y="1412478"/>
          <a:ext cx="50982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22D47C-B5DF-1A4D-8FFA-EA7D7BC61FBA}">
      <dsp:nvSpPr>
        <dsp:cNvPr id="0" name=""/>
        <dsp:cNvSpPr/>
      </dsp:nvSpPr>
      <dsp:spPr>
        <a:xfrm>
          <a:off x="0" y="1412477"/>
          <a:ext cx="5098256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b="1" kern="1200"/>
            <a:t>Actuarial/statistical </a:t>
          </a:r>
          <a:r>
            <a:rPr lang="en-GB" sz="3400" i="1" kern="1200"/>
            <a:t>(second generation)</a:t>
          </a:r>
          <a:endParaRPr lang="en-US" sz="3400" kern="1200"/>
        </a:p>
      </dsp:txBody>
      <dsp:txXfrm>
        <a:off x="0" y="1412477"/>
        <a:ext cx="5098256" cy="1412477"/>
      </dsp:txXfrm>
    </dsp:sp>
    <dsp:sp modelId="{9EAB1EAA-3775-8340-BAF0-018B9D31AE5B}">
      <dsp:nvSpPr>
        <dsp:cNvPr id="0" name=""/>
        <dsp:cNvSpPr/>
      </dsp:nvSpPr>
      <dsp:spPr>
        <a:xfrm>
          <a:off x="0" y="2824956"/>
          <a:ext cx="50982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23DD8-F9DA-5846-A71D-1810CB7166B8}">
      <dsp:nvSpPr>
        <dsp:cNvPr id="0" name=""/>
        <dsp:cNvSpPr/>
      </dsp:nvSpPr>
      <dsp:spPr>
        <a:xfrm>
          <a:off x="0" y="2824955"/>
          <a:ext cx="5098256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b="1" kern="1200"/>
            <a:t>Dynamic, actuarial and clinical </a:t>
          </a:r>
          <a:r>
            <a:rPr lang="en-GB" sz="3400" i="1" kern="1200"/>
            <a:t>(third generation)</a:t>
          </a:r>
          <a:endParaRPr lang="en-US" sz="3400" kern="1200"/>
        </a:p>
      </dsp:txBody>
      <dsp:txXfrm>
        <a:off x="0" y="2824955"/>
        <a:ext cx="5098256" cy="1412477"/>
      </dsp:txXfrm>
    </dsp:sp>
    <dsp:sp modelId="{298480D2-A807-C440-9C74-21FA56DAB207}">
      <dsp:nvSpPr>
        <dsp:cNvPr id="0" name=""/>
        <dsp:cNvSpPr/>
      </dsp:nvSpPr>
      <dsp:spPr>
        <a:xfrm>
          <a:off x="0" y="4237434"/>
          <a:ext cx="50982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BC42E6-F3D9-F644-B768-E8F83E21F8AA}">
      <dsp:nvSpPr>
        <dsp:cNvPr id="0" name=""/>
        <dsp:cNvSpPr/>
      </dsp:nvSpPr>
      <dsp:spPr>
        <a:xfrm>
          <a:off x="0" y="4237433"/>
          <a:ext cx="5098256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b="1" kern="1200"/>
            <a:t>Dynamic, actuarial, clinical and protective factors </a:t>
          </a:r>
          <a:endParaRPr lang="en-US" sz="3400" kern="1200"/>
        </a:p>
      </dsp:txBody>
      <dsp:txXfrm>
        <a:off x="0" y="4237433"/>
        <a:ext cx="5098256" cy="14124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43FF8E-C6BF-6749-8243-C502E1638BC5}">
      <dsp:nvSpPr>
        <dsp:cNvPr id="0" name=""/>
        <dsp:cNvSpPr/>
      </dsp:nvSpPr>
      <dsp:spPr>
        <a:xfrm>
          <a:off x="0" y="4886046"/>
          <a:ext cx="5264075" cy="106894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/>
            <a:t>Sensitive to dynamic changes in risk. </a:t>
          </a:r>
          <a:endParaRPr lang="en-US" sz="1900" kern="1200"/>
        </a:p>
      </dsp:txBody>
      <dsp:txXfrm>
        <a:off x="0" y="4886046"/>
        <a:ext cx="5264075" cy="1068947"/>
      </dsp:txXfrm>
    </dsp:sp>
    <dsp:sp modelId="{6ED8C507-82CD-CC41-8D4B-FC03ECD9BD5A}">
      <dsp:nvSpPr>
        <dsp:cNvPr id="0" name=""/>
        <dsp:cNvSpPr/>
      </dsp:nvSpPr>
      <dsp:spPr>
        <a:xfrm rot="10800000">
          <a:off x="0" y="3258039"/>
          <a:ext cx="5264075" cy="1644041"/>
        </a:xfrm>
        <a:prstGeom prst="upArrowCallout">
          <a:avLst/>
        </a:prstGeom>
        <a:solidFill>
          <a:schemeClr val="accent2">
            <a:hueOff val="13013"/>
            <a:satOff val="-8959"/>
            <a:lumOff val="-22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/>
            <a:t>Aim for individualised assessment of violence risk. Identifies need for factors to be relevant, not just present.</a:t>
          </a:r>
          <a:endParaRPr lang="en-US" sz="1900" b="1" kern="1200" dirty="0"/>
        </a:p>
      </dsp:txBody>
      <dsp:txXfrm rot="10800000">
        <a:off x="0" y="3258039"/>
        <a:ext cx="5264075" cy="1068249"/>
      </dsp:txXfrm>
    </dsp:sp>
    <dsp:sp modelId="{53623DAC-D710-1D45-AD7A-236E0AFCEA5D}">
      <dsp:nvSpPr>
        <dsp:cNvPr id="0" name=""/>
        <dsp:cNvSpPr/>
      </dsp:nvSpPr>
      <dsp:spPr>
        <a:xfrm rot="10800000">
          <a:off x="0" y="1630032"/>
          <a:ext cx="5264075" cy="1644041"/>
        </a:xfrm>
        <a:prstGeom prst="upArrowCallout">
          <a:avLst/>
        </a:prstGeom>
        <a:solidFill>
          <a:schemeClr val="accent2">
            <a:hueOff val="26025"/>
            <a:satOff val="-17917"/>
            <a:lumOff val="-457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i="1" kern="1200"/>
            <a:t>Examples</a:t>
          </a:r>
          <a:r>
            <a:rPr lang="en-GB" sz="1900" kern="1200"/>
            <a:t> of factors relevant to violence:</a:t>
          </a:r>
          <a:endParaRPr lang="en-US" sz="1900" kern="1200"/>
        </a:p>
      </dsp:txBody>
      <dsp:txXfrm rot="-10800000">
        <a:off x="0" y="1630032"/>
        <a:ext cx="5264075" cy="577058"/>
      </dsp:txXfrm>
    </dsp:sp>
    <dsp:sp modelId="{93C243A5-01AD-BC49-AD42-072968AEE85C}">
      <dsp:nvSpPr>
        <dsp:cNvPr id="0" name=""/>
        <dsp:cNvSpPr/>
      </dsp:nvSpPr>
      <dsp:spPr>
        <a:xfrm>
          <a:off x="1070" y="2207090"/>
          <a:ext cx="957455" cy="49156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i="1" kern="1200" dirty="0"/>
            <a:t>History of violence</a:t>
          </a:r>
          <a:endParaRPr lang="en-US" sz="1400" kern="1200" dirty="0"/>
        </a:p>
      </dsp:txBody>
      <dsp:txXfrm>
        <a:off x="1070" y="2207090"/>
        <a:ext cx="957455" cy="491568"/>
      </dsp:txXfrm>
    </dsp:sp>
    <dsp:sp modelId="{6E93F897-FCC9-2143-80FE-D2F3121CE1BF}">
      <dsp:nvSpPr>
        <dsp:cNvPr id="0" name=""/>
        <dsp:cNvSpPr/>
      </dsp:nvSpPr>
      <dsp:spPr>
        <a:xfrm>
          <a:off x="958525" y="2207090"/>
          <a:ext cx="1144340" cy="491568"/>
        </a:xfrm>
        <a:prstGeom prst="rect">
          <a:avLst/>
        </a:prstGeom>
        <a:solidFill>
          <a:schemeClr val="accent2">
            <a:tint val="40000"/>
            <a:alpha val="90000"/>
            <a:hueOff val="61800"/>
            <a:satOff val="-5954"/>
            <a:lumOff val="-628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61800"/>
              <a:satOff val="-5954"/>
              <a:lumOff val="-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i="1" kern="1200" dirty="0"/>
            <a:t>Relationship problems</a:t>
          </a:r>
          <a:endParaRPr lang="en-US" sz="1400" kern="1200" dirty="0"/>
        </a:p>
      </dsp:txBody>
      <dsp:txXfrm>
        <a:off x="958525" y="2207090"/>
        <a:ext cx="1144340" cy="491568"/>
      </dsp:txXfrm>
    </dsp:sp>
    <dsp:sp modelId="{1EB22A61-FCB1-F747-BDB3-8E3AC857BF28}">
      <dsp:nvSpPr>
        <dsp:cNvPr id="0" name=""/>
        <dsp:cNvSpPr/>
      </dsp:nvSpPr>
      <dsp:spPr>
        <a:xfrm>
          <a:off x="2102866" y="2207090"/>
          <a:ext cx="1245227" cy="491568"/>
        </a:xfrm>
        <a:prstGeom prst="rect">
          <a:avLst/>
        </a:prstGeom>
        <a:solidFill>
          <a:schemeClr val="accent2">
            <a:tint val="40000"/>
            <a:alpha val="90000"/>
            <a:hueOff val="123599"/>
            <a:satOff val="-11908"/>
            <a:lumOff val="-1255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123599"/>
              <a:satOff val="-11908"/>
              <a:lumOff val="-12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i="1" kern="1200" dirty="0"/>
            <a:t>Psychopathy</a:t>
          </a:r>
          <a:endParaRPr lang="en-US" sz="1400" kern="1200" dirty="0"/>
        </a:p>
      </dsp:txBody>
      <dsp:txXfrm>
        <a:off x="2102866" y="2207090"/>
        <a:ext cx="1245227" cy="491568"/>
      </dsp:txXfrm>
    </dsp:sp>
    <dsp:sp modelId="{0CB38D5E-07D2-7349-9AD3-E1B74E232977}">
      <dsp:nvSpPr>
        <dsp:cNvPr id="0" name=""/>
        <dsp:cNvSpPr/>
      </dsp:nvSpPr>
      <dsp:spPr>
        <a:xfrm>
          <a:off x="3348094" y="2207090"/>
          <a:ext cx="957455" cy="491568"/>
        </a:xfrm>
        <a:prstGeom prst="rect">
          <a:avLst/>
        </a:prstGeom>
        <a:solidFill>
          <a:schemeClr val="accent2">
            <a:tint val="40000"/>
            <a:alpha val="90000"/>
            <a:hueOff val="185399"/>
            <a:satOff val="-17862"/>
            <a:lumOff val="-1883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185399"/>
              <a:satOff val="-17862"/>
              <a:lumOff val="-1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i="1" kern="1200" dirty="0"/>
            <a:t>Lack of insight</a:t>
          </a:r>
          <a:endParaRPr lang="en-US" sz="1400" kern="1200" dirty="0"/>
        </a:p>
      </dsp:txBody>
      <dsp:txXfrm>
        <a:off x="3348094" y="2207090"/>
        <a:ext cx="957455" cy="491568"/>
      </dsp:txXfrm>
    </dsp:sp>
    <dsp:sp modelId="{8A07C760-F833-4A46-B679-B5EED87E12B5}">
      <dsp:nvSpPr>
        <dsp:cNvPr id="0" name=""/>
        <dsp:cNvSpPr/>
      </dsp:nvSpPr>
      <dsp:spPr>
        <a:xfrm>
          <a:off x="4305549" y="2207090"/>
          <a:ext cx="957455" cy="491568"/>
        </a:xfrm>
        <a:prstGeom prst="rect">
          <a:avLst/>
        </a:prstGeom>
        <a:solidFill>
          <a:schemeClr val="accent2">
            <a:tint val="40000"/>
            <a:alpha val="90000"/>
            <a:hueOff val="247198"/>
            <a:satOff val="-23816"/>
            <a:lumOff val="-2511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247198"/>
              <a:satOff val="-23816"/>
              <a:lumOff val="-25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i="1" kern="1200" dirty="0"/>
            <a:t>Substance use</a:t>
          </a:r>
          <a:endParaRPr lang="en-US" sz="1400" kern="1200" dirty="0"/>
        </a:p>
      </dsp:txBody>
      <dsp:txXfrm>
        <a:off x="4305549" y="2207090"/>
        <a:ext cx="957455" cy="491568"/>
      </dsp:txXfrm>
    </dsp:sp>
    <dsp:sp modelId="{1A23B8F4-7BB4-7941-9EE0-9D66614E3146}">
      <dsp:nvSpPr>
        <dsp:cNvPr id="0" name=""/>
        <dsp:cNvSpPr/>
      </dsp:nvSpPr>
      <dsp:spPr>
        <a:xfrm rot="10800000">
          <a:off x="0" y="2025"/>
          <a:ext cx="5264075" cy="1644041"/>
        </a:xfrm>
        <a:prstGeom prst="upArrowCallou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Guides provide a series of factors to be rated on a 3-point scale – later incorporated into a formulation/risk scenario.</a:t>
          </a:r>
          <a:endParaRPr lang="en-US" sz="1900" kern="1200"/>
        </a:p>
      </dsp:txBody>
      <dsp:txXfrm rot="10800000">
        <a:off x="0" y="2025"/>
        <a:ext cx="5264075" cy="10682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0DA395-7C2D-B147-B874-E17BAD77CEC2}">
      <dsp:nvSpPr>
        <dsp:cNvPr id="0" name=""/>
        <dsp:cNvSpPr/>
      </dsp:nvSpPr>
      <dsp:spPr>
        <a:xfrm>
          <a:off x="0" y="735"/>
          <a:ext cx="533608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23ABC0-A28B-FB4A-B6E6-4A9D80F1F441}">
      <dsp:nvSpPr>
        <dsp:cNvPr id="0" name=""/>
        <dsp:cNvSpPr/>
      </dsp:nvSpPr>
      <dsp:spPr>
        <a:xfrm>
          <a:off x="0" y="735"/>
          <a:ext cx="5336083" cy="1205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Allows for ‘lower cognitive effort’ - decisions. Often  captures implicit belief systems.</a:t>
          </a:r>
        </a:p>
      </dsp:txBody>
      <dsp:txXfrm>
        <a:off x="0" y="735"/>
        <a:ext cx="5336083" cy="1205511"/>
      </dsp:txXfrm>
    </dsp:sp>
    <dsp:sp modelId="{9425D909-AD0C-4B46-8BAE-0139D322C47A}">
      <dsp:nvSpPr>
        <dsp:cNvPr id="0" name=""/>
        <dsp:cNvSpPr/>
      </dsp:nvSpPr>
      <dsp:spPr>
        <a:xfrm>
          <a:off x="0" y="1206246"/>
          <a:ext cx="5336083" cy="0"/>
        </a:xfrm>
        <a:prstGeom prst="line">
          <a:avLst/>
        </a:prstGeom>
        <a:solidFill>
          <a:schemeClr val="accent2">
            <a:hueOff val="9759"/>
            <a:satOff val="-6719"/>
            <a:lumOff val="-1716"/>
            <a:alphaOff val="0"/>
          </a:schemeClr>
        </a:solidFill>
        <a:ln w="15875" cap="flat" cmpd="sng" algn="ctr">
          <a:solidFill>
            <a:schemeClr val="accent2">
              <a:hueOff val="9759"/>
              <a:satOff val="-6719"/>
              <a:lumOff val="-17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A527B5-A757-FD4F-B342-4C1B752AA903}">
      <dsp:nvSpPr>
        <dsp:cNvPr id="0" name=""/>
        <dsp:cNvSpPr/>
      </dsp:nvSpPr>
      <dsp:spPr>
        <a:xfrm>
          <a:off x="0" y="1206246"/>
          <a:ext cx="5336083" cy="1205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Can present as quite intuitive (‘it just </a:t>
          </a:r>
          <a:r>
            <a:rPr lang="en-US" sz="2400" b="1" u="sng" kern="1200" dirty="0"/>
            <a:t>feels</a:t>
          </a:r>
          <a:r>
            <a:rPr lang="en-US" sz="2400" kern="1200" dirty="0"/>
            <a:t> to be true’) - subtle, powerful, and pervasive (Featherston et al. 2020). </a:t>
          </a:r>
        </a:p>
      </dsp:txBody>
      <dsp:txXfrm>
        <a:off x="0" y="1206246"/>
        <a:ext cx="5336083" cy="1205511"/>
      </dsp:txXfrm>
    </dsp:sp>
    <dsp:sp modelId="{D1D39E36-73A2-6F4E-9C26-C5455B980626}">
      <dsp:nvSpPr>
        <dsp:cNvPr id="0" name=""/>
        <dsp:cNvSpPr/>
      </dsp:nvSpPr>
      <dsp:spPr>
        <a:xfrm>
          <a:off x="0" y="2411757"/>
          <a:ext cx="5336083" cy="0"/>
        </a:xfrm>
        <a:prstGeom prst="line">
          <a:avLst/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15875" cap="flat" cmpd="sng" algn="ctr">
          <a:solidFill>
            <a:schemeClr val="accent2">
              <a:hueOff val="19519"/>
              <a:satOff val="-13438"/>
              <a:lumOff val="-3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3FE28C-43A2-0F47-99B7-4D64F8DD78AF}">
      <dsp:nvSpPr>
        <dsp:cNvPr id="0" name=""/>
        <dsp:cNvSpPr/>
      </dsp:nvSpPr>
      <dsp:spPr>
        <a:xfrm>
          <a:off x="0" y="2411757"/>
          <a:ext cx="5336083" cy="1205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Can </a:t>
          </a:r>
          <a:r>
            <a:rPr lang="en-US" sz="2400" b="1" kern="1200" dirty="0"/>
            <a:t>unintentionally</a:t>
          </a:r>
          <a:r>
            <a:rPr lang="en-US" sz="2400" kern="1200" dirty="0"/>
            <a:t> shape professional perceptions, problem solving, and decisions (Cooper and Meterko 2019)</a:t>
          </a:r>
        </a:p>
      </dsp:txBody>
      <dsp:txXfrm>
        <a:off x="0" y="2411757"/>
        <a:ext cx="5336083" cy="1205511"/>
      </dsp:txXfrm>
    </dsp:sp>
    <dsp:sp modelId="{5D3F705A-3DB9-224A-9162-3EFB7FF13460}">
      <dsp:nvSpPr>
        <dsp:cNvPr id="0" name=""/>
        <dsp:cNvSpPr/>
      </dsp:nvSpPr>
      <dsp:spPr>
        <a:xfrm>
          <a:off x="0" y="3617269"/>
          <a:ext cx="5336083" cy="0"/>
        </a:xfrm>
        <a:prstGeom prst="line">
          <a:avLst/>
        </a:prstGeom>
        <a:solidFill>
          <a:schemeClr val="accent2">
            <a:hueOff val="29278"/>
            <a:satOff val="-20157"/>
            <a:lumOff val="-5147"/>
            <a:alphaOff val="0"/>
          </a:schemeClr>
        </a:solidFill>
        <a:ln w="15875" cap="flat" cmpd="sng" algn="ctr">
          <a:solidFill>
            <a:schemeClr val="accent2">
              <a:hueOff val="29278"/>
              <a:satOff val="-20157"/>
              <a:lumOff val="-51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780E32-2DAB-E149-9980-11EA8C93EFF7}">
      <dsp:nvSpPr>
        <dsp:cNvPr id="0" name=""/>
        <dsp:cNvSpPr/>
      </dsp:nvSpPr>
      <dsp:spPr>
        <a:xfrm>
          <a:off x="0" y="3617269"/>
          <a:ext cx="5336083" cy="1205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Not</a:t>
          </a:r>
          <a:r>
            <a:rPr lang="en-US" sz="2400" kern="1200" dirty="0"/>
            <a:t> due to dishonesty or inadequate training (Edmond et al. 2019, Neal and Grisso 2014)</a:t>
          </a:r>
        </a:p>
      </dsp:txBody>
      <dsp:txXfrm>
        <a:off x="0" y="3617269"/>
        <a:ext cx="5336083" cy="1205511"/>
      </dsp:txXfrm>
    </dsp:sp>
    <dsp:sp modelId="{972EE7B4-82A1-9B4C-BBB3-A13B6C37920B}">
      <dsp:nvSpPr>
        <dsp:cNvPr id="0" name=""/>
        <dsp:cNvSpPr/>
      </dsp:nvSpPr>
      <dsp:spPr>
        <a:xfrm>
          <a:off x="0" y="4822780"/>
          <a:ext cx="5336083" cy="0"/>
        </a:xfrm>
        <a:prstGeom prst="line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216ECD-713B-7942-8D51-9E0F83F53A29}">
      <dsp:nvSpPr>
        <dsp:cNvPr id="0" name=""/>
        <dsp:cNvSpPr/>
      </dsp:nvSpPr>
      <dsp:spPr>
        <a:xfrm>
          <a:off x="0" y="4822780"/>
          <a:ext cx="5336083" cy="1205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Help us function in a world </a:t>
          </a:r>
          <a:r>
            <a:rPr lang="en-US" sz="2400" b="1" kern="1200" dirty="0"/>
            <a:t>full of information </a:t>
          </a:r>
          <a:r>
            <a:rPr lang="en-US" sz="2400" kern="1200" dirty="0"/>
            <a:t>(Neal et al, 2022) and can lead to errors.</a:t>
          </a:r>
        </a:p>
      </dsp:txBody>
      <dsp:txXfrm>
        <a:off x="0" y="4822780"/>
        <a:ext cx="5336083" cy="12055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E048E-B553-6940-B580-3D1EA8D75EA7}">
      <dsp:nvSpPr>
        <dsp:cNvPr id="0" name=""/>
        <dsp:cNvSpPr/>
      </dsp:nvSpPr>
      <dsp:spPr>
        <a:xfrm>
          <a:off x="0" y="2758"/>
          <a:ext cx="50982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4043D2-BAF7-1340-90C6-B7C0D19E85A6}">
      <dsp:nvSpPr>
        <dsp:cNvPr id="0" name=""/>
        <dsp:cNvSpPr/>
      </dsp:nvSpPr>
      <dsp:spPr>
        <a:xfrm>
          <a:off x="0" y="2758"/>
          <a:ext cx="5098256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Use methods that </a:t>
          </a:r>
          <a:r>
            <a:rPr lang="en-US" sz="1900" b="1" kern="1200"/>
            <a:t>reduce</a:t>
          </a:r>
          <a:r>
            <a:rPr lang="en-US" sz="1900" kern="1200"/>
            <a:t> chance for discretion in our decision making - such as </a:t>
          </a:r>
          <a:r>
            <a:rPr lang="en-US" sz="1900" b="1" kern="1200"/>
            <a:t>structured clinical judgment methods </a:t>
          </a:r>
          <a:r>
            <a:rPr lang="en-US" sz="1900" kern="1200"/>
            <a:t>(Guarnera et al. 2017).</a:t>
          </a:r>
        </a:p>
      </dsp:txBody>
      <dsp:txXfrm>
        <a:off x="0" y="2758"/>
        <a:ext cx="5098256" cy="940732"/>
      </dsp:txXfrm>
    </dsp:sp>
    <dsp:sp modelId="{497BAAD0-1AEA-5C44-8CDD-1B616CB1C54D}">
      <dsp:nvSpPr>
        <dsp:cNvPr id="0" name=""/>
        <dsp:cNvSpPr/>
      </dsp:nvSpPr>
      <dsp:spPr>
        <a:xfrm>
          <a:off x="0" y="943491"/>
          <a:ext cx="5098256" cy="0"/>
        </a:xfrm>
        <a:prstGeom prst="line">
          <a:avLst/>
        </a:prstGeom>
        <a:solidFill>
          <a:schemeClr val="accent2">
            <a:hueOff val="7808"/>
            <a:satOff val="-5375"/>
            <a:lumOff val="-1373"/>
            <a:alphaOff val="0"/>
          </a:schemeClr>
        </a:solidFill>
        <a:ln w="15875" cap="flat" cmpd="sng" algn="ctr">
          <a:solidFill>
            <a:schemeClr val="accent2">
              <a:hueOff val="7808"/>
              <a:satOff val="-5375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B902DF-0E14-2D47-B98B-AACE061D1916}">
      <dsp:nvSpPr>
        <dsp:cNvPr id="0" name=""/>
        <dsp:cNvSpPr/>
      </dsp:nvSpPr>
      <dsp:spPr>
        <a:xfrm>
          <a:off x="0" y="943491"/>
          <a:ext cx="5098256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Consider alternative hypotheses and  ‘what if questions’ [counterfactuals] (Zapf &amp; Dror 2017).</a:t>
          </a:r>
        </a:p>
      </dsp:txBody>
      <dsp:txXfrm>
        <a:off x="0" y="943491"/>
        <a:ext cx="5098256" cy="940732"/>
      </dsp:txXfrm>
    </dsp:sp>
    <dsp:sp modelId="{1C5C1787-4BC8-044D-AB66-6F14171FEDA5}">
      <dsp:nvSpPr>
        <dsp:cNvPr id="0" name=""/>
        <dsp:cNvSpPr/>
      </dsp:nvSpPr>
      <dsp:spPr>
        <a:xfrm>
          <a:off x="0" y="1884223"/>
          <a:ext cx="5098256" cy="0"/>
        </a:xfrm>
        <a:prstGeom prst="line">
          <a:avLst/>
        </a:prstGeom>
        <a:solidFill>
          <a:schemeClr val="accent2">
            <a:hueOff val="15615"/>
            <a:satOff val="-10750"/>
            <a:lumOff val="-2745"/>
            <a:alphaOff val="0"/>
          </a:schemeClr>
        </a:solidFill>
        <a:ln w="15875" cap="flat" cmpd="sng" algn="ctr">
          <a:solidFill>
            <a:schemeClr val="accent2">
              <a:hueOff val="15615"/>
              <a:satOff val="-1075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348BF6-53AF-AA42-9327-D915929C32FB}">
      <dsp:nvSpPr>
        <dsp:cNvPr id="0" name=""/>
        <dsp:cNvSpPr/>
      </dsp:nvSpPr>
      <dsp:spPr>
        <a:xfrm>
          <a:off x="0" y="1884223"/>
          <a:ext cx="5098256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Seek independent peer review (Ballantyne et al. 2017).</a:t>
          </a:r>
        </a:p>
      </dsp:txBody>
      <dsp:txXfrm>
        <a:off x="0" y="1884223"/>
        <a:ext cx="5098256" cy="940732"/>
      </dsp:txXfrm>
    </dsp:sp>
    <dsp:sp modelId="{4D30DD18-3AAF-6046-BAF3-3A488591F9A6}">
      <dsp:nvSpPr>
        <dsp:cNvPr id="0" name=""/>
        <dsp:cNvSpPr/>
      </dsp:nvSpPr>
      <dsp:spPr>
        <a:xfrm>
          <a:off x="0" y="2824955"/>
          <a:ext cx="5098256" cy="0"/>
        </a:xfrm>
        <a:prstGeom prst="line">
          <a:avLst/>
        </a:prstGeom>
        <a:solidFill>
          <a:schemeClr val="accent2">
            <a:hueOff val="23423"/>
            <a:satOff val="-16126"/>
            <a:lumOff val="-4118"/>
            <a:alphaOff val="0"/>
          </a:schemeClr>
        </a:solidFill>
        <a:ln w="15875" cap="flat" cmpd="sng" algn="ctr">
          <a:solidFill>
            <a:schemeClr val="accent2">
              <a:hueOff val="23423"/>
              <a:satOff val="-16126"/>
              <a:lumOff val="-4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2BF3C4-0B98-0948-BF31-4964BD8DB31F}">
      <dsp:nvSpPr>
        <dsp:cNvPr id="0" name=""/>
        <dsp:cNvSpPr/>
      </dsp:nvSpPr>
      <dsp:spPr>
        <a:xfrm>
          <a:off x="0" y="2824956"/>
          <a:ext cx="5098256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Engage in reflective practice with self - archival self-monitoring (Gowensmith and McCallum 2019). See as CPD on occasional cases.</a:t>
          </a:r>
        </a:p>
      </dsp:txBody>
      <dsp:txXfrm>
        <a:off x="0" y="2824956"/>
        <a:ext cx="5098256" cy="940732"/>
      </dsp:txXfrm>
    </dsp:sp>
    <dsp:sp modelId="{486F3C46-240E-8846-9417-D0F6C1D535AA}">
      <dsp:nvSpPr>
        <dsp:cNvPr id="0" name=""/>
        <dsp:cNvSpPr/>
      </dsp:nvSpPr>
      <dsp:spPr>
        <a:xfrm>
          <a:off x="0" y="3765688"/>
          <a:ext cx="5098256" cy="0"/>
        </a:xfrm>
        <a:prstGeom prst="line">
          <a:avLst/>
        </a:prstGeom>
        <a:solidFill>
          <a:schemeClr val="accent2">
            <a:hueOff val="31230"/>
            <a:satOff val="-21501"/>
            <a:lumOff val="-5490"/>
            <a:alphaOff val="0"/>
          </a:schemeClr>
        </a:solidFill>
        <a:ln w="15875" cap="flat" cmpd="sng" algn="ctr">
          <a:solidFill>
            <a:schemeClr val="accent2">
              <a:hueOff val="31230"/>
              <a:satOff val="-21501"/>
              <a:lumOff val="-5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8ADEB2-9FF5-BE46-A7FA-4A8DBFCB6BA2}">
      <dsp:nvSpPr>
        <dsp:cNvPr id="0" name=""/>
        <dsp:cNvSpPr/>
      </dsp:nvSpPr>
      <dsp:spPr>
        <a:xfrm>
          <a:off x="0" y="3765688"/>
          <a:ext cx="5098256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Don’t consider yourself immune to bias (Neal and Brodsky 2016).</a:t>
          </a:r>
        </a:p>
      </dsp:txBody>
      <dsp:txXfrm>
        <a:off x="0" y="3765688"/>
        <a:ext cx="5098256" cy="940732"/>
      </dsp:txXfrm>
    </dsp:sp>
    <dsp:sp modelId="{439F474C-E203-A945-B2FC-F215C5B090F5}">
      <dsp:nvSpPr>
        <dsp:cNvPr id="0" name=""/>
        <dsp:cNvSpPr/>
      </dsp:nvSpPr>
      <dsp:spPr>
        <a:xfrm>
          <a:off x="0" y="4706420"/>
          <a:ext cx="5098256" cy="0"/>
        </a:xfrm>
        <a:prstGeom prst="line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280BD1-6C81-CD4E-8172-EA0B9C926665}">
      <dsp:nvSpPr>
        <dsp:cNvPr id="0" name=""/>
        <dsp:cNvSpPr/>
      </dsp:nvSpPr>
      <dsp:spPr>
        <a:xfrm>
          <a:off x="0" y="4706420"/>
          <a:ext cx="5098256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* where you systematically document and analysis your own thoughts, feelings etc.</a:t>
          </a:r>
        </a:p>
      </dsp:txBody>
      <dsp:txXfrm>
        <a:off x="0" y="4706420"/>
        <a:ext cx="5098256" cy="940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1D29C8-C13C-4615-4D65-A6BEE3C2B4E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F90D99-DD0D-E316-BB9E-85C070BFC2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2025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D93EDE-306F-2A1A-1403-527D54169A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 altLang="en-US" dirty="0"/>
              <a:t>©TIOFP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7C6D1F-7C61-4E6A-153F-34C2A2DBBA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0A27F75-1FEA-BD40-9F7D-13C40263F8D8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71F1E13-84B9-8B38-057C-C64507818F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2801BD-204F-BD3A-5A8E-4A0F8E0954D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3BECEEE-7DF7-C141-A4BC-B64465F80423}" type="datetimeFigureOut">
              <a:rPr lang="en-US" altLang="en-US"/>
              <a:pPr>
                <a:defRPr/>
              </a:pPr>
              <a:t>9/20/25</a:t>
            </a:fld>
            <a:endParaRPr lang="en-GB" alt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35F471B-32FC-8D48-D1FC-6B2EB222C3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85B166B-CFBE-B7C1-52FB-FDF8C6379D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7B2959-9A89-AD7A-587A-B750FA3C957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C6D429-B1F1-A500-9A92-C18D4F0F4B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974F730-B2E9-D841-8BB9-B1F83D6B00D5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22AA28A2-BD69-6E9D-F3BC-8989790D124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EBDC4F8-557B-1547-1B66-BF3ADC1AF9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9F05C03B-AAD1-639E-7DB2-58353FC9DF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BA7F20-06CA-FC4D-B586-AD7455B68C70}" type="slidenum">
              <a:rPr lang="en-GB" altLang="en-US" smtClean="0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 dirty="0"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57C2DE-8242-E525-168E-E8A9D1E2C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DEDF755B-5478-D372-8A24-2B826D09126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A33FE564-286F-F846-99E8-29A997F4CA0A}" type="slidenum">
              <a:rPr lang="en-GB" altLang="en-US" sz="1200">
                <a:latin typeface="Times New Roman" panose="02020603050405020304" pitchFamily="18" charset="0"/>
                <a:ea typeface="MS PGothic" panose="020B0600070205080204" pitchFamily="34" charset="-128"/>
              </a:rPr>
              <a:pPr algn="r" eaLnBrk="1" hangingPunct="1"/>
              <a:t>20</a:t>
            </a:fld>
            <a:endParaRPr lang="en-GB" altLang="en-US" sz="1200" dirty="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24730397-1F59-2F85-D52F-81BAC12E44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7A072611-7E36-BFC1-A3A7-2748689A9B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79289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4D7E8C7D-5540-AA3E-662B-B9AAB4DCCE2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8069E96C-D9E9-524A-9EDD-B7E477D1244A}" type="slidenum">
              <a:rPr lang="en-GB" altLang="en-US" sz="1200">
                <a:latin typeface="Times New Roman" panose="02020603050405020304" pitchFamily="18" charset="0"/>
                <a:ea typeface="MS PGothic" panose="020B0600070205080204" pitchFamily="34" charset="-128"/>
              </a:rPr>
              <a:pPr algn="r" eaLnBrk="1" hangingPunct="1"/>
              <a:t>28</a:t>
            </a:fld>
            <a:endParaRPr lang="en-GB" altLang="en-US" sz="1200" dirty="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733FCCD9-4F26-CC1E-B0C9-B9D04BF990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411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35710C7F-03C6-D259-60BB-36D16BF36A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A6C5E5D4-C635-436A-3671-A1F76809461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634E15CB-98F0-4E4C-BE50-1A4101AC4565}" type="slidenum">
              <a:rPr lang="en-GB" altLang="en-US" sz="1200">
                <a:latin typeface="Times New Roman" panose="02020603050405020304" pitchFamily="18" charset="0"/>
                <a:ea typeface="MS PGothic" panose="020B0600070205080204" pitchFamily="34" charset="-128"/>
              </a:rPr>
              <a:pPr algn="r" eaLnBrk="1" hangingPunct="1"/>
              <a:t>33</a:t>
            </a:fld>
            <a:endParaRPr lang="en-GB" altLang="en-US" sz="1200" dirty="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28304FBE-E18D-6FB5-9D6A-D3F060FFA8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B830659F-446E-1FC2-CF3F-DF884F6948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710BA6BB-4C10-D00B-5B25-ADA87E972A9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09CE8621-0DC3-464D-9085-DBF364E1932E}" type="slidenum">
              <a:rPr lang="en-GB" altLang="en-US" sz="1200">
                <a:latin typeface="Times New Roman" panose="02020603050405020304" pitchFamily="18" charset="0"/>
                <a:ea typeface="MS PGothic" panose="020B0600070205080204" pitchFamily="34" charset="-128"/>
              </a:rPr>
              <a:pPr algn="r" eaLnBrk="1" hangingPunct="1"/>
              <a:t>37</a:t>
            </a:fld>
            <a:endParaRPr lang="en-GB" altLang="en-US" sz="1200" dirty="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01C9D04D-FE40-5660-0884-7F5C6CC667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411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F91B8AA3-8B43-18C8-CA7B-D1A33E3BE2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EEBF5-4F1A-47DB-CE9E-5D3D8B7DD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249BD742-5DE1-9578-142B-C313DE1E2B2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09CE8621-0DC3-464D-9085-DBF364E1932E}" type="slidenum">
              <a:rPr lang="en-GB" altLang="en-US" sz="1200">
                <a:latin typeface="Times New Roman" panose="02020603050405020304" pitchFamily="18" charset="0"/>
                <a:ea typeface="MS PGothic" panose="020B0600070205080204" pitchFamily="34" charset="-128"/>
              </a:rPr>
              <a:pPr algn="r" eaLnBrk="1" hangingPunct="1"/>
              <a:t>38</a:t>
            </a:fld>
            <a:endParaRPr lang="en-GB" altLang="en-US" sz="1200" dirty="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278F84DC-7A73-39A8-77C0-7BD5F43943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411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BD6FA9DC-1D5F-7BF8-EDE0-81062C8240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38219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31DDC9F-B73A-27C6-0829-978D3282337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79572AFB-2CC9-CE45-A91D-FA48A9141840}" type="slidenum">
              <a:rPr lang="en-GB" altLang="en-US" sz="1200">
                <a:latin typeface="Times New Roman" panose="02020603050405020304" pitchFamily="18" charset="0"/>
                <a:ea typeface="MS PGothic" panose="020B0600070205080204" pitchFamily="34" charset="-128"/>
              </a:rPr>
              <a:pPr algn="r" eaLnBrk="1" hangingPunct="1"/>
              <a:t>4</a:t>
            </a:fld>
            <a:endParaRPr lang="en-GB" altLang="en-US" sz="1200" dirty="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A1649EF2-C872-0FEE-2BFB-7CD1EF0B55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08BE9C38-E37D-EA72-6C93-4AB89D90BA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B4A13928-0EFF-C226-1598-2B2355CFBF5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D3D0EC29-4511-B041-B25C-3287677D42D5}" type="slidenum">
              <a:rPr lang="en-GB" altLang="en-US" sz="1200">
                <a:latin typeface="Times New Roman" panose="02020603050405020304" pitchFamily="18" charset="0"/>
                <a:ea typeface="MS PGothic" panose="020B0600070205080204" pitchFamily="34" charset="-128"/>
              </a:rPr>
              <a:pPr algn="r" eaLnBrk="1" hangingPunct="1"/>
              <a:t>7</a:t>
            </a:fld>
            <a:endParaRPr lang="en-GB" altLang="en-US" sz="1200" dirty="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C606A4A5-002E-2521-2061-3A86ACAA8D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B47F38C2-E308-618C-B296-51B45D6C12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A5E8DCC9-B431-309B-205C-629A4A4B115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DC1B4D25-9B84-B244-87D6-38BE150F982B}" type="slidenum">
              <a:rPr lang="en-GB" altLang="en-US" sz="1200">
                <a:latin typeface="Times New Roman" panose="02020603050405020304" pitchFamily="18" charset="0"/>
                <a:ea typeface="MS PGothic" panose="020B0600070205080204" pitchFamily="34" charset="-128"/>
              </a:rPr>
              <a:pPr algn="r" eaLnBrk="1" hangingPunct="1"/>
              <a:t>8</a:t>
            </a:fld>
            <a:endParaRPr lang="en-GB" altLang="en-US" sz="1200" dirty="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BBEE36FE-3346-49C9-2EBA-07236CA10B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30BCF1B4-C14B-93B2-122B-D5DAC049DF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7840AB29-43E1-47D8-A195-035C8493FE5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7FD22EB6-357A-714D-AEDF-FA14D1B373C0}" type="slidenum">
              <a:rPr lang="en-GB" altLang="en-US" sz="1200">
                <a:latin typeface="Times New Roman" panose="02020603050405020304" pitchFamily="18" charset="0"/>
                <a:ea typeface="MS PGothic" panose="020B0600070205080204" pitchFamily="34" charset="-128"/>
              </a:rPr>
              <a:pPr algn="r" eaLnBrk="1" hangingPunct="1"/>
              <a:t>9</a:t>
            </a:fld>
            <a:endParaRPr lang="en-GB" altLang="en-US" sz="1200" dirty="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E622E199-B1F9-E13D-62E6-F98DB48CE1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FA6EA61B-5649-EB13-B7D5-E33DF266B4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7A065AC7-01CC-01E0-490E-3EEFE104807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CE361265-D5F6-7C44-A5B3-2A6358C1AF41}" type="slidenum">
              <a:rPr lang="en-GB" altLang="en-US" sz="1200">
                <a:latin typeface="Times New Roman" panose="02020603050405020304" pitchFamily="18" charset="0"/>
                <a:ea typeface="MS PGothic" panose="020B0600070205080204" pitchFamily="34" charset="-128"/>
              </a:rPr>
              <a:pPr algn="r" eaLnBrk="1" hangingPunct="1"/>
              <a:t>14</a:t>
            </a:fld>
            <a:endParaRPr lang="en-GB" altLang="en-US" sz="1200" dirty="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258E0152-E287-ECFB-DA18-BA4A790720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E0F7FC97-1086-A314-A8E8-DA439E1D98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2B4E92E8-E8A2-62F8-B61C-8F7C834D9D7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92932DCA-D6D7-8F45-9650-A3ABCADBCE96}" type="slidenum">
              <a:rPr lang="en-GB" altLang="en-US" sz="1200">
                <a:latin typeface="Times New Roman" panose="02020603050405020304" pitchFamily="18" charset="0"/>
                <a:ea typeface="MS PGothic" panose="020B0600070205080204" pitchFamily="34" charset="-128"/>
              </a:rPr>
              <a:pPr algn="r" eaLnBrk="1" hangingPunct="1"/>
              <a:t>15</a:t>
            </a:fld>
            <a:endParaRPr lang="en-GB" altLang="en-US" sz="1200" dirty="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07416489-0CCF-276C-0FE6-C26DC9AE06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C5AC63F3-A281-77D8-0F75-1EE29A64AA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E92D5FB5-4DE9-2292-708A-45C5107AEA4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801DF0BB-A07B-C94E-A2CB-83639059C5C3}" type="slidenum">
              <a:rPr lang="en-GB" altLang="en-US" sz="1200">
                <a:latin typeface="Times New Roman" panose="02020603050405020304" pitchFamily="18" charset="0"/>
                <a:ea typeface="MS PGothic" panose="020B0600070205080204" pitchFamily="34" charset="-128"/>
              </a:rPr>
              <a:pPr algn="r" eaLnBrk="1" hangingPunct="1"/>
              <a:t>18</a:t>
            </a:fld>
            <a:endParaRPr lang="en-GB" altLang="en-US" sz="1200" dirty="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2FEAD095-8F23-BC02-EC20-EF6443B140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7A49A299-4FB5-0574-29A4-9734EA6810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189D524E-2C30-E7B8-E673-FF30367DA43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A33FE564-286F-F846-99E8-29A997F4CA0A}" type="slidenum">
              <a:rPr lang="en-GB" altLang="en-US" sz="1200">
                <a:latin typeface="Times New Roman" panose="02020603050405020304" pitchFamily="18" charset="0"/>
                <a:ea typeface="MS PGothic" panose="020B0600070205080204" pitchFamily="34" charset="-128"/>
              </a:rPr>
              <a:pPr algn="r" eaLnBrk="1" hangingPunct="1"/>
              <a:t>19</a:t>
            </a:fld>
            <a:endParaRPr lang="en-GB" altLang="en-US" sz="1200" dirty="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9DE66E2F-0DA5-C09C-2024-69B0F9B546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4553CDB0-AD3C-98F4-BF0B-5DB65420A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B500E59-07E4-A2A3-E51E-F44C14DC44D1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B1E5F4-4FCE-642A-88DA-24DBEB4E2357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A0C87B2-7439-F22E-5472-92D4779B9CFD}"/>
              </a:ext>
            </a:extLst>
          </p:cNvPr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5E87E38-64A3-859D-A927-2529F837D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31C95-3F30-5B48-B1D2-4FADE38A9B2E}" type="datetime1">
              <a:rPr lang="en-US" altLang="en-US"/>
              <a:pPr>
                <a:defRPr/>
              </a:pPr>
              <a:t>9/20/25</a:t>
            </a:fld>
            <a:endParaRPr lang="en-GB" alt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52BA6E1-26A3-4697-49CD-FE60587F1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Copyright 2025 TIOFP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C4CCB35-DF71-6C71-20AC-3E9D367D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BBBAB-1BFC-1B40-BA3C-85FB2F1A71E1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03632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8C879-349E-2C6F-CAAD-51D7FD5AC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3DCC6-D3BD-C748-B1FC-33869559969C}" type="datetime1">
              <a:rPr lang="en-US" altLang="en-US"/>
              <a:pPr>
                <a:defRPr/>
              </a:pPr>
              <a:t>9/20/25</a:t>
            </a:fld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77A79-EC73-934A-7ABC-F2DA15260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Copyright 2025 TIOFP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D71FC-2299-951B-30A0-ABDD443FC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7E130-D581-F046-BE74-136E63C85074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17724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C258DD-086B-10A4-AF41-7D26D7D65AEF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283E4A-8E49-391B-09AD-32F3ECD90163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41C87DC-C8DD-2CD5-346D-2853C2C05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9B3C3-E99A-1F4E-8356-E89687C5D99E}" type="datetime1">
              <a:rPr lang="en-US" altLang="en-US"/>
              <a:pPr>
                <a:defRPr/>
              </a:pPr>
              <a:t>9/20/25</a:t>
            </a:fld>
            <a:endParaRPr lang="en-GB" alt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2F8E85F-7C17-5DC8-04A7-EEAB23E88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Copyright 2025 TIOFP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3A92FBD-04CA-F551-0358-5482966E0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9B1DD-87AA-1F4C-80FD-B87FC5F1DD83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32488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BBE16-E1C0-2607-525B-A1CE8121D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08189-94E1-B34D-B0EF-9F4E8F5FDA12}" type="datetime1">
              <a:rPr lang="en-US" altLang="en-US"/>
              <a:pPr>
                <a:defRPr/>
              </a:pPr>
              <a:t>9/20/25</a:t>
            </a:fld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2562D-8E3D-0057-F648-E7D03A94B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Copyright 2025 TIOFP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329F8-EA03-CA7C-81F7-D5994B50F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790AF-E796-C446-BD23-B35C767F8505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9690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33F59-E44D-0672-BC50-D5B6C7AD5100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904E6E-30B4-ECC9-F932-331E5184F22E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2518A55-F214-E2AF-FDDA-2524BDF18F45}"/>
              </a:ext>
            </a:extLst>
          </p:cNvPr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30B6B12-CCD9-22C7-856D-28BB35A65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B9F48-B868-DF42-9DC5-3816DE0788A1}" type="datetime1">
              <a:rPr lang="en-US" altLang="en-US"/>
              <a:pPr>
                <a:defRPr/>
              </a:pPr>
              <a:t>9/20/25</a:t>
            </a:fld>
            <a:endParaRPr lang="en-GB" alt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B2A4E2C-BA03-C416-0227-3885A7211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Copyright 2025 TIOFP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BAE9413-24F0-A76A-38FC-6C603D9BD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B7E0A-849E-CB4F-B315-BEC2D904892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05238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B4E9C0A-473E-33D8-4670-C476CE3E7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38AE8-6002-634F-8A0F-6AD257F730B5}" type="datetime1">
              <a:rPr lang="en-US" altLang="en-US"/>
              <a:pPr>
                <a:defRPr/>
              </a:pPr>
              <a:t>9/20/25</a:t>
            </a:fld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E57B3-126C-FB34-0C12-044E77A63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Copyright 2025 TIOFP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B6477-4E5B-8F3F-3D0D-3535DF9C0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C05DC-768A-9245-B2BA-CFFE3832487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56629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71D885B-C97A-9A2B-237E-C1D1D2C1A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3C246-E956-C740-AF6E-336BB3BBA3A9}" type="datetime1">
              <a:rPr lang="en-US" altLang="en-US"/>
              <a:pPr>
                <a:defRPr/>
              </a:pPr>
              <a:t>9/20/25</a:t>
            </a:fld>
            <a:endParaRPr lang="en-GB" alt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6E76310-E884-D7E5-FA36-777ED4F51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Copyright 2025 TIOFP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0F795D1-62A2-F4D4-53B9-ACB2C1E8A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B9E75-2C1A-ED4F-9D1B-0A6E4E789D2F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3789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2032597-12F2-5E60-0907-B3D19438F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8F3D7-A00B-1A42-BBEA-5AAB7C7BE501}" type="datetime1">
              <a:rPr lang="en-US" altLang="en-US"/>
              <a:pPr>
                <a:defRPr/>
              </a:pPr>
              <a:t>9/20/25</a:t>
            </a:fld>
            <a:endParaRPr lang="en-GB" alt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6576CB2-4358-89B4-2D62-A64AD8B70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Copyright 2025 TIOFP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7B8FE3A-6ACF-73BE-CBB1-16A15BC7F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7D23C-A740-8947-8B43-3DCED8E34458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06381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063645-AA9A-466A-9BC1-165A8377CEB3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60D22F-1C46-235D-0B92-36BEFA7AFB32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264D3051-5C7A-A6C3-3B4C-3D76E876A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9F26C-03A3-0744-9789-923110510C41}" type="datetime1">
              <a:rPr lang="en-US" altLang="en-US"/>
              <a:pPr>
                <a:defRPr/>
              </a:pPr>
              <a:t>9/20/25</a:t>
            </a:fld>
            <a:endParaRPr lang="en-GB" altLang="en-US" dirty="0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D76C9E8C-AE61-AD77-665B-70C668BB8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GB" dirty="0"/>
              <a:t>Copyright 2025 TIOFP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F891204D-DE1D-0FE2-D332-FB0F30F6A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257BB-799C-4045-9E40-AEA5648F74E9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59993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2150F20-DF3F-054F-1B23-847C04191EE7}"/>
              </a:ext>
            </a:extLst>
          </p:cNvPr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03F18A-2C7F-D20A-E674-EB197A7F870F}"/>
              </a:ext>
            </a:extLst>
          </p:cNvPr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EE93A54C-0F06-1CA2-5657-867B20438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5D5B905F-1DDF-4A46-9B2D-06133C457790}" type="datetime1">
              <a:rPr lang="en-US" altLang="en-US"/>
              <a:pPr>
                <a:defRPr/>
              </a:pPr>
              <a:t>9/20/25</a:t>
            </a:fld>
            <a:endParaRPr lang="en-GB" altLang="en-US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AAEF57A-1423-36EE-A337-48A34FE47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 dirty="0"/>
              <a:t>Copyright 2025 TIOFP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24CC5B44-0F3D-2B1D-1228-92D96EB53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F05C725-7EA4-FB49-8B50-9C60328CDEB1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56734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5458169-167B-CC89-35A6-093EC71723A6}"/>
              </a:ext>
            </a:extLst>
          </p:cNvPr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E64CFE-3EAF-6860-5677-B6679D4ED6DF}"/>
              </a:ext>
            </a:extLst>
          </p:cNvPr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C38C4687-3C17-CDA1-4F54-F7CCEA7D9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086F0-C3E4-6A45-8362-95F2FAD11530}" type="datetime1">
              <a:rPr lang="en-US" altLang="en-US"/>
              <a:pPr>
                <a:defRPr/>
              </a:pPr>
              <a:t>9/20/25</a:t>
            </a:fld>
            <a:endParaRPr lang="en-GB" altLang="en-US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6AA5753-77A3-BC08-1FFB-2AFD40AC0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Copyright 2025 TIOFP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BCE5540-81DA-52A5-4071-3C7C60D90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229B0-BC93-5F40-A99F-4336FE19966A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2535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0F4A254-214A-C091-2E3F-4722C828532A}"/>
              </a:ext>
            </a:extLst>
          </p:cNvPr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2B0B6A-D4DC-2EB5-F03E-5CCE4B0DA843}"/>
              </a:ext>
            </a:extLst>
          </p:cNvPr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516A9D-1826-9A68-843E-C878A812F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FB4E8E8B-FF43-DA16-5CDD-335A0BA50A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0EC13-E947-C294-3772-3E92196B0F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B5408D2-84E8-1A42-9109-55884EAB7AE0}" type="datetime1">
              <a:rPr lang="en-US" altLang="en-US"/>
              <a:pPr>
                <a:defRPr/>
              </a:pPr>
              <a:t>9/20/25</a:t>
            </a:fld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36180-D81F-847B-D520-F59046625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dirty="0"/>
              <a:t>Copyright 2025 TIOFP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590F5-FC7C-1EBC-E6E9-1C07B88FCE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6A289ADC-176D-2B47-898A-6AF9DCD281DB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C7CE0BA-DE7B-4CF4-B831-9C289AB95740}"/>
              </a:ext>
            </a:extLst>
          </p:cNvPr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1" r:id="rId2"/>
    <p:sldLayoutId id="2147484127" r:id="rId3"/>
    <p:sldLayoutId id="2147484122" r:id="rId4"/>
    <p:sldLayoutId id="2147484123" r:id="rId5"/>
    <p:sldLayoutId id="2147484124" r:id="rId6"/>
    <p:sldLayoutId id="2147484128" r:id="rId7"/>
    <p:sldLayoutId id="2147484129" r:id="rId8"/>
    <p:sldLayoutId id="2147484130" r:id="rId9"/>
    <p:sldLayoutId id="2147484125" r:id="rId10"/>
    <p:sldLayoutId id="2147484131" r:id="rId11"/>
  </p:sldLayoutIdLst>
  <p:hf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032D1373-0C46-C634-5FBB-46CD2221BDDB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539750" y="188640"/>
            <a:ext cx="8183563" cy="1708175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n-GB" sz="4400" b="1" dirty="0">
                <a:solidFill>
                  <a:srgbClr val="002060"/>
                </a:solidFill>
                <a:latin typeface="+mn-lt"/>
              </a:rPr>
            </a:br>
            <a:endParaRPr lang="en-GB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AE858377-EBDA-8AB6-6FEB-BE5006E220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7524" y="1530647"/>
            <a:ext cx="8568952" cy="4393207"/>
          </a:xfrm>
        </p:spPr>
        <p:txBody>
          <a:bodyPr rtlCol="0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altLang="en-US" b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b="1" cap="none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Professor Jane L. Ireland</a:t>
            </a:r>
          </a:p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altLang="en-US" b="1" cap="none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b="1" i="1" cap="none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Liverpool John Moores University and Mersey Care NHS Foundation Trust</a:t>
            </a:r>
          </a:p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altLang="en-US" b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pic>
        <p:nvPicPr>
          <p:cNvPr id="10245" name="Picture 6">
            <a:extLst>
              <a:ext uri="{FF2B5EF4-FFF2-40B4-BE49-F238E27FC236}">
                <a16:creationId xmlns:a16="http://schemas.microsoft.com/office/drawing/2014/main" id="{A1A904F1-26F7-035B-7BC0-F80B864FE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32" y="5354327"/>
            <a:ext cx="2425491" cy="6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E0CCE4-1279-ADDF-CA08-02736807D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Copyright 2025 TIOFP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75A7E5-E540-EE11-6008-27EB75D4B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F7452-3EAD-D44E-BBFE-61866F981B8D}" type="slidenum">
              <a:rPr lang="en-GB" altLang="en-US" smtClean="0"/>
              <a:pPr>
                <a:defRPr/>
              </a:pPr>
              <a:t>1</a:t>
            </a:fld>
            <a:endParaRPr lang="en-GB" altLang="en-US" dirty="0"/>
          </a:p>
        </p:txBody>
      </p:sp>
      <p:pic>
        <p:nvPicPr>
          <p:cNvPr id="1028" name="Picture 4" descr="Homepage | Liverpool John Moores University">
            <a:extLst>
              <a:ext uri="{FF2B5EF4-FFF2-40B4-BE49-F238E27FC236}">
                <a16:creationId xmlns:a16="http://schemas.microsoft.com/office/drawing/2014/main" id="{FE29EF55-3E80-124D-718A-D884DA62E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811" y="3979864"/>
            <a:ext cx="3267100" cy="103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ersey Care NHS Foundation Trust ...">
            <a:extLst>
              <a:ext uri="{FF2B5EF4-FFF2-40B4-BE49-F238E27FC236}">
                <a16:creationId xmlns:a16="http://schemas.microsoft.com/office/drawing/2014/main" id="{B7C2EF26-E02B-1FFA-C789-92AFC8C40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171" y="4763564"/>
            <a:ext cx="2891496" cy="145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FFDF53-B16D-77BD-F98C-70E6F00E7919}"/>
              </a:ext>
            </a:extLst>
          </p:cNvPr>
          <p:cNvSpPr txBox="1"/>
          <p:nvPr/>
        </p:nvSpPr>
        <p:spPr>
          <a:xfrm>
            <a:off x="3361234" y="5293013"/>
            <a:ext cx="2304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J.Ireland@ljmu.ac.uk</a:t>
            </a:r>
          </a:p>
          <a:p>
            <a:pPr algn="ctr"/>
            <a:r>
              <a:rPr lang="en-US" b="1" dirty="0"/>
              <a:t>Jane@tiofp.com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C51232-03A8-B57E-EF06-E615A6BDD4E1}"/>
              </a:ext>
            </a:extLst>
          </p:cNvPr>
          <p:cNvSpPr txBox="1"/>
          <p:nvPr/>
        </p:nvSpPr>
        <p:spPr>
          <a:xfrm>
            <a:off x="274556" y="20838"/>
            <a:ext cx="83997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b="1" dirty="0">
                <a:solidFill>
                  <a:srgbClr val="002060"/>
                </a:solidFill>
                <a:latin typeface="+mn-lt"/>
              </a:rPr>
              <a:t>Forensic Risk Assessment</a:t>
            </a:r>
            <a:endParaRPr lang="en-US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09CE5C7-7FB5-312F-006A-8F65A2173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GB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detailed example template…. </a:t>
            </a:r>
            <a:br>
              <a:rPr lang="en-GB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(copyright TIOFP, 2025)</a:t>
            </a:r>
          </a:p>
        </p:txBody>
      </p:sp>
      <p:sp>
        <p:nvSpPr>
          <p:cNvPr id="32771" name="Content Placeholder 5">
            <a:extLst>
              <a:ext uri="{FF2B5EF4-FFF2-40B4-BE49-F238E27FC236}">
                <a16:creationId xmlns:a16="http://schemas.microsoft.com/office/drawing/2014/main" id="{07C26003-7710-2657-DF25-67C1D3516E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5188" y="1989138"/>
            <a:ext cx="7543800" cy="4022725"/>
          </a:xfrm>
        </p:spPr>
        <p:txBody>
          <a:bodyPr/>
          <a:lstStyle/>
          <a:p>
            <a:r>
              <a:rPr lang="en-GB" altLang="en-US" sz="3600" dirty="0">
                <a:solidFill>
                  <a:schemeClr val="tx1"/>
                </a:solidFill>
              </a:rPr>
              <a:t>This can be used to pull together a few paragraphs for a risk statement.</a:t>
            </a:r>
          </a:p>
          <a:p>
            <a:endParaRPr lang="en-GB" altLang="en-US" sz="3600" dirty="0">
              <a:solidFill>
                <a:schemeClr val="tx1"/>
              </a:solidFill>
            </a:endParaRPr>
          </a:p>
          <a:p>
            <a:r>
              <a:rPr lang="en-GB" altLang="en-US" sz="3600" dirty="0">
                <a:solidFill>
                  <a:schemeClr val="tx1"/>
                </a:solidFill>
              </a:rPr>
              <a:t>You have been given a copy of this…..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A7034B-4EC5-A884-F0EC-11C383A5F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Copyright 2025 TIOFP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54A24-6A03-7EA7-F342-291631D3F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B4A2F3-4AE3-474E-B8CA-29BA86865D4D}" type="slidenum">
              <a:rPr lang="en-GB" altLang="en-US" smtClean="0"/>
              <a:pPr>
                <a:defRPr/>
              </a:pPr>
              <a:t>10</a:t>
            </a:fld>
            <a:endParaRPr lang="en-GB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>
            <a:extLst>
              <a:ext uri="{FF2B5EF4-FFF2-40B4-BE49-F238E27FC236}">
                <a16:creationId xmlns:a16="http://schemas.microsoft.com/office/drawing/2014/main" id="{1E0FBE08-E6B7-0A3B-9B5C-3CEA7CA82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95250"/>
            <a:ext cx="6962775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02469E-72F2-D891-7821-F16EF6BA1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Copyright 2025 TIOFP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3F8368-45BF-89B0-2196-29910FC12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0BDB6C-495B-0044-AD76-4934B5969C05}" type="slidenum">
              <a:rPr lang="en-GB" altLang="en-US" smtClean="0"/>
              <a:pPr>
                <a:defRPr/>
              </a:pPr>
              <a:t>11</a:t>
            </a:fld>
            <a:endParaRPr lang="en-GB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>
            <a:extLst>
              <a:ext uri="{FF2B5EF4-FFF2-40B4-BE49-F238E27FC236}">
                <a16:creationId xmlns:a16="http://schemas.microsoft.com/office/drawing/2014/main" id="{98E12087-7F81-438C-E70B-DD6B0C2E9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234950"/>
            <a:ext cx="7735887" cy="565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572DB1-760C-2271-85AB-FD5004883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Copyright 2025 TIOFP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A0B70F-46E7-BA72-E366-519448BBC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2D64BD-FF7C-E64A-BB9A-3645944FDD85}" type="slidenum">
              <a:rPr lang="en-GB" altLang="en-US" smtClean="0"/>
              <a:pPr>
                <a:defRPr/>
              </a:pPr>
              <a:t>12</a:t>
            </a:fld>
            <a:endParaRPr lang="en-GB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" y="0"/>
            <a:ext cx="343855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34D9D4-E883-E0B8-D091-27B30A55A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640080"/>
            <a:ext cx="2744434" cy="29260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eaLnBrk="1" hangingPunct="1">
              <a:defRPr/>
            </a:pPr>
            <a:r>
              <a:rPr lang="en-US" sz="3200" b="1">
                <a:solidFill>
                  <a:srgbClr val="FFFFFF"/>
                </a:solidFill>
              </a:rPr>
              <a:t>So…with all this in mind, what have been the approaches to risk assessment over the years?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FF012-5B62-417D-9AAF-B9934D4C1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5107" y="6459785"/>
            <a:ext cx="54416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  <a:defRPr/>
            </a:pPr>
            <a:fld id="{A617E0CB-9292-6F49-B313-127ED62D20FE}" type="slidenum">
              <a:rPr lang="en-US" altLang="en-US" smtClean="0"/>
              <a:pPr algn="l" defTabSz="914400">
                <a:spcAft>
                  <a:spcPts val="600"/>
                </a:spcAft>
                <a:defRPr/>
              </a:pPr>
              <a:t>13</a:t>
            </a:fld>
            <a:endParaRPr lang="en-US" alt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856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26C16-E1DD-A8AC-ABD1-AFFB68474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2851" y="6459785"/>
            <a:ext cx="5362000" cy="365125"/>
          </a:xfrm>
          <a:effectLst>
            <a:outerShdw blurRad="50800" dist="38100" dir="2700000" algn="tl" rotWithShape="0">
              <a:prstClr val="black">
                <a:alpha val="43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  <a:defRPr/>
            </a:pPr>
            <a:r>
              <a:rPr lang="en-US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Copyright 2025 TIOFP</a:t>
            </a:r>
          </a:p>
        </p:txBody>
      </p:sp>
      <p:pic>
        <p:nvPicPr>
          <p:cNvPr id="14340" name="Picture 4" descr="The 5 Steps To Risk Assessment (And How ...">
            <a:extLst>
              <a:ext uri="{FF2B5EF4-FFF2-40B4-BE49-F238E27FC236}">
                <a16:creationId xmlns:a16="http://schemas.microsoft.com/office/drawing/2014/main" id="{A2F5ACC8-637D-A733-A3EB-984C0FFC4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060" y="1338506"/>
            <a:ext cx="5353020" cy="299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1" name="Rectangle 8200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3" name="Rectangle 8202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D2A825-60FA-CF3C-C7BC-2C71164A2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GB" sz="3100" b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Approaches</a:t>
            </a:r>
            <a:endParaRPr lang="en-GB" sz="3100">
              <a:solidFill>
                <a:srgbClr val="FFFFFF"/>
              </a:solidFill>
            </a:endParaRPr>
          </a:p>
        </p:txBody>
      </p:sp>
      <p:sp>
        <p:nvSpPr>
          <p:cNvPr id="8205" name="Rectangle 8204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71D4D4-6891-9806-233B-2ED3B3C5E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6512" y="6459785"/>
            <a:ext cx="3828877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GB">
                <a:solidFill>
                  <a:schemeClr val="tx2"/>
                </a:solidFill>
              </a:rPr>
              <a:t>Copyright 2025 TIOFP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6DEDC-A957-63EA-A2C3-12CC83692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92291" y="6459785"/>
            <a:ext cx="81707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948CD3D2-ADE4-C44C-815C-EBEC1CA8D40E}" type="slidenum">
              <a:rPr lang="en-GB" altLang="en-US">
                <a:solidFill>
                  <a:schemeClr val="tx2"/>
                </a:solidFill>
              </a:rPr>
              <a:pPr>
                <a:spcAft>
                  <a:spcPts val="600"/>
                </a:spcAft>
                <a:defRPr/>
              </a:pPr>
              <a:t>14</a:t>
            </a:fld>
            <a:endParaRPr lang="en-GB" altLang="en-US">
              <a:solidFill>
                <a:schemeClr val="tx2"/>
              </a:solidFill>
            </a:endParaRPr>
          </a:p>
        </p:txBody>
      </p:sp>
      <p:graphicFrame>
        <p:nvGraphicFramePr>
          <p:cNvPr id="8197" name="Rectangle 3">
            <a:extLst>
              <a:ext uri="{FF2B5EF4-FFF2-40B4-BE49-F238E27FC236}">
                <a16:creationId xmlns:a16="http://schemas.microsoft.com/office/drawing/2014/main" id="{96269656-606B-F081-867E-9ABD89355C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6149187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3F0E4-9AEA-FFAB-A08C-D19445405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71500"/>
            <a:ext cx="7543800" cy="13684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GB" altLang="en-US" sz="3600" b="1" spc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Unstructured Clinical </a:t>
            </a:r>
            <a:br>
              <a:rPr lang="en-GB" altLang="en-US" sz="3600" b="1" spc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en-US" sz="3600" b="1" spc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(First Generation)</a:t>
            </a:r>
            <a:br>
              <a:rPr lang="en-GB" altLang="en-US" sz="3600" b="1" spc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GB" sz="3600" dirty="0"/>
          </a:p>
        </p:txBody>
      </p:sp>
      <p:sp>
        <p:nvSpPr>
          <p:cNvPr id="199683" name="Rectangle 3">
            <a:extLst>
              <a:ext uri="{FF2B5EF4-FFF2-40B4-BE49-F238E27FC236}">
                <a16:creationId xmlns:a16="http://schemas.microsoft.com/office/drawing/2014/main" id="{6B2E9D9C-7AAF-32DD-6100-2F2628A6EB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1490986"/>
            <a:ext cx="8496944" cy="4968552"/>
          </a:xfrm>
        </p:spPr>
        <p:txBody>
          <a:bodyPr rtlCol="0">
            <a:normAutofit fontScale="40000" lnSpcReduction="20000"/>
          </a:bodyPr>
          <a:lstStyle/>
          <a:p>
            <a:pPr marL="109537" indent="0" eaLnBrk="1" fontAlgn="auto" hangingPunct="1">
              <a:lnSpc>
                <a:spcPct val="120000"/>
              </a:lnSpc>
              <a:spcBef>
                <a:spcPct val="0"/>
              </a:spcBef>
              <a:buFont typeface="Calibri" panose="020F0502020204030204" pitchFamily="34" charset="0"/>
              <a:buNone/>
              <a:defRPr/>
            </a:pPr>
            <a:endParaRPr lang="en-GB" altLang="en-US" sz="2600" b="1" dirty="0">
              <a:solidFill>
                <a:schemeClr val="tx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09537" indent="0" eaLnBrk="1" fontAlgn="auto" hangingPunct="1">
              <a:lnSpc>
                <a:spcPct val="120000"/>
              </a:lnSpc>
              <a:spcBef>
                <a:spcPct val="0"/>
              </a:spcBef>
              <a:buFont typeface="Calibri" panose="020F0502020204030204" pitchFamily="34" charset="0"/>
              <a:buNone/>
              <a:defRPr/>
            </a:pPr>
            <a:r>
              <a:rPr lang="en-GB" altLang="en-US" sz="60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Professional/clinical opinion: ‘The professional gut’  </a:t>
            </a:r>
          </a:p>
          <a:p>
            <a:pPr marL="109537" indent="0" eaLnBrk="1" fontAlgn="auto" hangingPunct="1">
              <a:lnSpc>
                <a:spcPct val="120000"/>
              </a:lnSpc>
              <a:spcBef>
                <a:spcPct val="0"/>
              </a:spcBef>
              <a:buFont typeface="Calibri" panose="020F0502020204030204" pitchFamily="34" charset="0"/>
              <a:buNone/>
              <a:defRPr/>
            </a:pPr>
            <a:endParaRPr lang="en-GB" altLang="en-US" sz="6000" b="1" dirty="0">
              <a:solidFill>
                <a:schemeClr val="tx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5125" indent="-255588" eaLnBrk="1" fontAlgn="auto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60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Decision-making process solely in their head (Dawes, Faust &amp; Meehl, 1989)</a:t>
            </a:r>
          </a:p>
          <a:p>
            <a:pPr marL="365125" indent="-255588" eaLnBrk="1" fontAlgn="auto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GB" altLang="en-US" sz="6000" dirty="0">
              <a:solidFill>
                <a:schemeClr val="tx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5125" indent="-255588" eaLnBrk="1" fontAlgn="auto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60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‘Moderately Accurate’ – more so than chance in some studies (Borum, 1996)</a:t>
            </a:r>
          </a:p>
          <a:p>
            <a:pPr marL="365125" indent="-255588" eaLnBrk="1" fontAlgn="auto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GB" altLang="en-US" sz="6000" dirty="0">
              <a:solidFill>
                <a:schemeClr val="tx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5125" indent="-255588" eaLnBrk="1" fontAlgn="auto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60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en-GB" altLang="en-US" sz="60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- if you use your own ungrounded theories/ideas to inform your judgement, this is referred to as “guided clinical judgement” – the method of “hypo-deduction” [the ‘Sherlock Holmes’ approach!!]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01867D-644B-56C7-CCBD-C414D0A07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Copyright 2025 TIOFP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F1D8F-BD28-2987-BFD5-C1BD33FAF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5D76FC-AB48-DB4A-9351-6CB282292CC3}" type="slidenum">
              <a:rPr lang="en-GB" altLang="en-US" smtClean="0"/>
              <a:pPr>
                <a:defRPr/>
              </a:pPr>
              <a:t>15</a:t>
            </a:fld>
            <a:endParaRPr lang="en-GB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9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9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C63822C8-7B1B-E2D3-D571-6EFF02D64C3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5188" y="692696"/>
            <a:ext cx="7543800" cy="5184576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tx1"/>
                </a:solidFill>
                <a:cs typeface="Calibri" panose="020F0502020204030204" pitchFamily="34" charset="0"/>
              </a:rPr>
              <a:t>Estimates of risk informed only by intuitive clinical experience (O’Dowd et al, 2023):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altLang="en-US" sz="2400" i="1" dirty="0">
                <a:solidFill>
                  <a:schemeClr val="tx1"/>
                </a:solidFill>
                <a:cs typeface="Calibri" panose="020F0502020204030204" pitchFamily="34" charset="0"/>
              </a:rPr>
              <a:t>Often anecdotal and unstandardized (O’Dowd et al, 2023)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GB" altLang="en-US" sz="2400" i="1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altLang="en-US" sz="2400" i="1" dirty="0">
                <a:solidFill>
                  <a:schemeClr val="tx1"/>
                </a:solidFill>
                <a:cs typeface="Calibri" panose="020F0502020204030204" pitchFamily="34" charset="0"/>
              </a:rPr>
              <a:t>Clinicians decide which factors to consider and how much weight to attribute to them (O’Dowd et al, 2023) – lots of bias can come into this!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tx1"/>
                </a:solidFill>
                <a:cs typeface="Calibri" panose="020F0502020204030204" pitchFamily="34" charset="0"/>
              </a:rPr>
              <a:t>The current consensus in the research is that this method lacks </a:t>
            </a:r>
            <a:r>
              <a:rPr lang="en-GB" altLang="en-US" sz="2400" b="1" dirty="0">
                <a:solidFill>
                  <a:schemeClr val="tx1"/>
                </a:solidFill>
                <a:cs typeface="Calibri" panose="020F0502020204030204" pitchFamily="34" charset="0"/>
              </a:rPr>
              <a:t>reliability</a:t>
            </a:r>
            <a:r>
              <a:rPr lang="en-GB" altLang="en-US" sz="2400" dirty="0">
                <a:solidFill>
                  <a:schemeClr val="tx1"/>
                </a:solidFill>
                <a:cs typeface="Calibri" panose="020F0502020204030204" pitchFamily="34" charset="0"/>
              </a:rPr>
              <a:t>, </a:t>
            </a:r>
            <a:r>
              <a:rPr lang="en-GB" altLang="en-US" sz="2400" b="1" dirty="0">
                <a:solidFill>
                  <a:schemeClr val="tx1"/>
                </a:solidFill>
                <a:cs typeface="Calibri" panose="020F0502020204030204" pitchFamily="34" charset="0"/>
              </a:rPr>
              <a:t>validity</a:t>
            </a:r>
            <a:r>
              <a:rPr lang="en-GB" altLang="en-US" sz="2400" dirty="0">
                <a:solidFill>
                  <a:schemeClr val="tx1"/>
                </a:solidFill>
                <a:cs typeface="Calibri" panose="020F0502020204030204" pitchFamily="34" charset="0"/>
              </a:rPr>
              <a:t> and </a:t>
            </a:r>
            <a:r>
              <a:rPr lang="en-GB" altLang="en-US" sz="2400" b="1" dirty="0">
                <a:solidFill>
                  <a:schemeClr val="tx1"/>
                </a:solidFill>
                <a:cs typeface="Calibri" panose="020F0502020204030204" pitchFamily="34" charset="0"/>
              </a:rPr>
              <a:t>transparency</a:t>
            </a:r>
            <a:r>
              <a:rPr lang="en-GB" altLang="en-US" sz="2400" dirty="0">
                <a:solidFill>
                  <a:schemeClr val="tx1"/>
                </a:solidFill>
                <a:cs typeface="Calibri" panose="020F0502020204030204" pitchFamily="34" charset="0"/>
              </a:rPr>
              <a:t> (Levin, 2019).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331A4-64F6-8BFA-9072-7373FB159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Copyright 2025 TIOFP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B1F98-1C3A-1DA0-C76C-81BF8CD1B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6CF8D-267D-EC48-9070-6540900B94EB}" type="slidenum">
              <a:rPr lang="en-GB" altLang="en-US" smtClean="0"/>
              <a:pPr>
                <a:defRPr/>
              </a:pPr>
              <a:t>16</a:t>
            </a:fld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992" name="Rectangle 41991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94" name="Rectangle 41993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A88661-2263-4E0A-2705-0D06E5AA4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GB" sz="3100" b="1">
                <a:solidFill>
                  <a:srgbClr val="FFFFFF"/>
                </a:solidFill>
                <a:latin typeface="+mn-lt"/>
              </a:rPr>
              <a:t>It’s not all bad….more a clinician’s value is not being used in the best way…kind of….</a:t>
            </a:r>
          </a:p>
        </p:txBody>
      </p:sp>
      <p:sp>
        <p:nvSpPr>
          <p:cNvPr id="41996" name="Rectangle 41995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9ACAF89E-12D1-0477-5096-70C5281FC3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56512" y="605896"/>
            <a:ext cx="4810247" cy="5646208"/>
          </a:xfrm>
        </p:spPr>
        <p:txBody>
          <a:bodyPr anchor="ctr">
            <a:noAutofit/>
          </a:bodyPr>
          <a:lstStyle/>
          <a:p>
            <a:r>
              <a:rPr lang="en-GB" altLang="en-US" sz="2400" i="1" dirty="0"/>
              <a:t>“clinical judgment has been </a:t>
            </a:r>
            <a:r>
              <a:rPr lang="en-GB" altLang="en-US" sz="2400" b="1" i="1" dirty="0"/>
              <a:t>undervalued</a:t>
            </a:r>
            <a:r>
              <a:rPr lang="en-GB" altLang="en-US" sz="2400" i="1" dirty="0"/>
              <a:t> in previous research. Not only did the clinicians pick out a statistically more violent group, but the violence that the predicted group committed was more serious than the acts of the comparison group. </a:t>
            </a:r>
            <a:r>
              <a:rPr lang="en-GB" altLang="en-US" sz="2400" b="1" i="1" dirty="0"/>
              <a:t>Nonetheless</a:t>
            </a:r>
            <a:r>
              <a:rPr lang="en-GB" altLang="en-US" sz="2400" i="1" dirty="0"/>
              <a:t>, the low sensitivity and specificity of these judgments show that clinicians are relatively </a:t>
            </a:r>
            <a:r>
              <a:rPr lang="en-GB" altLang="en-US" sz="2400" b="1" i="1" dirty="0"/>
              <a:t>inaccurate predictors of violence</a:t>
            </a:r>
            <a:r>
              <a:rPr lang="en-GB" altLang="en-US" sz="2400" i="1" dirty="0"/>
              <a:t>”</a:t>
            </a:r>
            <a:r>
              <a:rPr lang="en-GB" altLang="en-US" sz="2400" b="1" i="1" dirty="0"/>
              <a:t> </a:t>
            </a:r>
          </a:p>
          <a:p>
            <a:r>
              <a:rPr lang="en-GB" altLang="en-US" sz="2400" i="1" dirty="0"/>
              <a:t>(Lidz et al, 1993)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D24A1-B872-87D2-C868-B732F92B5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6512" y="6459785"/>
            <a:ext cx="3828877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GB">
                <a:solidFill>
                  <a:schemeClr val="tx2"/>
                </a:solidFill>
              </a:rPr>
              <a:t>Copyright 2025 TIOFP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40F95-B60A-D2D6-CE7D-69DC1BB77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92291" y="6459785"/>
            <a:ext cx="81707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E3DFB864-920B-2D43-A3D1-52B0A8B2C7D1}" type="slidenum">
              <a:rPr lang="en-GB" altLang="en-US">
                <a:solidFill>
                  <a:schemeClr val="tx2"/>
                </a:solidFill>
              </a:rPr>
              <a:pPr>
                <a:spcAft>
                  <a:spcPts val="600"/>
                </a:spcAft>
                <a:defRPr/>
              </a:pPr>
              <a:t>17</a:t>
            </a:fld>
            <a:endParaRPr lang="en-GB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64" name="Rectangle 35863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5866" name="Rectangle 35865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9144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35868" name="Straight Connector 35867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5870" name="Rectangle 35869">
            <a:extLst>
              <a:ext uri="{FF2B5EF4-FFF2-40B4-BE49-F238E27FC236}">
                <a16:creationId xmlns:a16="http://schemas.microsoft.com/office/drawing/2014/main" id="{C33BF9DD-8A45-4EEE-B231-0A14D322E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3AD50F01-3F81-D8A9-35A1-765B782CF78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731078" y="634947"/>
            <a:ext cx="4931229" cy="788026"/>
          </a:xfr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800" b="1" dirty="0">
                <a:solidFill>
                  <a:schemeClr val="tx1"/>
                </a:solidFill>
              </a:rPr>
              <a:t>Problems…..</a:t>
            </a:r>
            <a:endParaRPr lang="en-US" sz="4800" u="sng" dirty="0"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2" name="Picture 4" descr="The 5 Steps To Risk Assessment (And How ...">
            <a:extLst>
              <a:ext uri="{FF2B5EF4-FFF2-40B4-BE49-F238E27FC236}">
                <a16:creationId xmlns:a16="http://schemas.microsoft.com/office/drawing/2014/main" id="{BB0DDC91-F896-97D8-6C34-CA4051A8E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499" y="2457008"/>
            <a:ext cx="3000986" cy="168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872" name="Straight Connector 35871">
            <a:extLst>
              <a:ext uri="{FF2B5EF4-FFF2-40B4-BE49-F238E27FC236}">
                <a16:creationId xmlns:a16="http://schemas.microsoft.com/office/drawing/2014/main" id="{9020DCC9-F851-4562-BB20-1AB3C51BF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1077" y="2086188"/>
            <a:ext cx="45673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3" name="Rectangle 3">
            <a:extLst>
              <a:ext uri="{FF2B5EF4-FFF2-40B4-BE49-F238E27FC236}">
                <a16:creationId xmlns:a16="http://schemas.microsoft.com/office/drawing/2014/main" id="{EEC56874-E292-11DD-289A-20B8A718D3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31076" y="2198914"/>
            <a:ext cx="4931230" cy="2921238"/>
          </a:xfrm>
        </p:spPr>
        <p:txBody>
          <a:bodyPr vert="horz" lIns="0" tIns="45720" rIns="0" bIns="45720" rtlCol="0">
            <a:normAutofit/>
          </a:bodyPr>
          <a:lstStyle/>
          <a:p>
            <a:pPr marL="365125" indent="-255588" eaLnBrk="1" fontAlgn="auto" hangingPunct="1">
              <a:spcBef>
                <a:spcPct val="0"/>
              </a:spcBef>
              <a:buSzPct val="90000"/>
              <a:buFont typeface="Calibri" panose="020F0502020204030204" pitchFamily="34" charset="0"/>
              <a:buChar char="•"/>
              <a:defRPr/>
            </a:pPr>
            <a:r>
              <a:rPr lang="en-US" altLang="en-US" sz="2800" cap="none" spc="0" dirty="0">
                <a:solidFill>
                  <a:schemeClr val="tx1"/>
                </a:solidFill>
                <a:latin typeface="+mn-lt"/>
              </a:rPr>
              <a:t>Unreliable </a:t>
            </a:r>
          </a:p>
          <a:p>
            <a:pPr marL="365125" indent="-255588" eaLnBrk="1" fontAlgn="auto" hangingPunct="1">
              <a:spcBef>
                <a:spcPct val="0"/>
              </a:spcBef>
              <a:buSzPct val="90000"/>
              <a:buFont typeface="Calibri" panose="020F0502020204030204" pitchFamily="34" charset="0"/>
              <a:buChar char="•"/>
              <a:defRPr/>
            </a:pPr>
            <a:r>
              <a:rPr lang="en-US" altLang="en-US" sz="2800" cap="none" spc="0" dirty="0">
                <a:solidFill>
                  <a:schemeClr val="tx1"/>
                </a:solidFill>
                <a:latin typeface="+mn-lt"/>
              </a:rPr>
              <a:t>Subjective</a:t>
            </a:r>
          </a:p>
          <a:p>
            <a:pPr marL="365125" indent="-255588" eaLnBrk="1" fontAlgn="auto" hangingPunct="1">
              <a:spcBef>
                <a:spcPct val="0"/>
              </a:spcBef>
              <a:buSzPct val="90000"/>
              <a:buFont typeface="Calibri" panose="020F0502020204030204" pitchFamily="34" charset="0"/>
              <a:buChar char="•"/>
              <a:defRPr/>
            </a:pPr>
            <a:r>
              <a:rPr lang="en-US" altLang="en-US" sz="2800" cap="none" spc="0" dirty="0">
                <a:solidFill>
                  <a:schemeClr val="tx1"/>
                </a:solidFill>
                <a:latin typeface="+mn-lt"/>
              </a:rPr>
              <a:t>Not easily observable</a:t>
            </a:r>
          </a:p>
          <a:p>
            <a:pPr marL="365125" indent="-255588" eaLnBrk="1" fontAlgn="auto" hangingPunct="1">
              <a:spcBef>
                <a:spcPct val="0"/>
              </a:spcBef>
              <a:buSzPct val="90000"/>
              <a:buFont typeface="Calibri" panose="020F0502020204030204" pitchFamily="34" charset="0"/>
              <a:buChar char="•"/>
              <a:defRPr/>
            </a:pPr>
            <a:r>
              <a:rPr lang="en-US" altLang="en-US" sz="2800" cap="none" spc="0" dirty="0">
                <a:solidFill>
                  <a:schemeClr val="tx1"/>
                </a:solidFill>
                <a:latin typeface="+mn-lt"/>
              </a:rPr>
              <a:t>Difficult to replicate</a:t>
            </a:r>
          </a:p>
          <a:p>
            <a:pPr marL="365125" indent="-255588" eaLnBrk="1" fontAlgn="auto" hangingPunct="1">
              <a:spcBef>
                <a:spcPct val="0"/>
              </a:spcBef>
              <a:buSzPct val="90000"/>
              <a:buFont typeface="Calibri" panose="020F0502020204030204" pitchFamily="34" charset="0"/>
              <a:buChar char="•"/>
              <a:defRPr/>
            </a:pPr>
            <a:r>
              <a:rPr lang="en-US" altLang="en-US" sz="2800" cap="none" spc="0" dirty="0">
                <a:solidFill>
                  <a:schemeClr val="tx1"/>
                </a:solidFill>
                <a:latin typeface="+mn-lt"/>
              </a:rPr>
              <a:t>Only correct 1 out of 3 times </a:t>
            </a:r>
          </a:p>
          <a:p>
            <a:pPr marL="365125" indent="-255588" eaLnBrk="1" fontAlgn="auto" hangingPunct="1">
              <a:spcBef>
                <a:spcPct val="0"/>
              </a:spcBef>
              <a:buSzPct val="90000"/>
              <a:buFont typeface="Calibri" panose="020F0502020204030204" pitchFamily="34" charset="0"/>
              <a:buChar char="•"/>
              <a:defRPr/>
            </a:pPr>
            <a:r>
              <a:rPr lang="en-US" altLang="en-US" sz="2800" cap="none" spc="0" dirty="0">
                <a:solidFill>
                  <a:schemeClr val="tx1"/>
                </a:solidFill>
                <a:latin typeface="+mn-lt"/>
              </a:rPr>
              <a:t>‘False positives’</a:t>
            </a:r>
          </a:p>
        </p:txBody>
      </p:sp>
      <p:sp>
        <p:nvSpPr>
          <p:cNvPr id="35874" name="Rectangle 35873">
            <a:extLst>
              <a:ext uri="{FF2B5EF4-FFF2-40B4-BE49-F238E27FC236}">
                <a16:creationId xmlns:a16="http://schemas.microsoft.com/office/drawing/2014/main" id="{D5FBCAC9-BD8B-4F3B-AD74-EF37D421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5876" name="Rectangle 35875">
            <a:extLst>
              <a:ext uri="{FF2B5EF4-FFF2-40B4-BE49-F238E27FC236}">
                <a16:creationId xmlns:a16="http://schemas.microsoft.com/office/drawing/2014/main" id="{9556C5A8-AD7E-4CE7-87BE-9EA3B5E1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3DDF8F-4AEB-02C5-3264-41204DDBF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638" y="6459785"/>
            <a:ext cx="361710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r>
              <a:rPr lang="en-US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Copyright 2025 TIOFP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531D82-C9C1-E77A-FF32-65B8AFC5B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39E7672C-77D3-4E4C-8968-C0ECB23E55C3}" type="slidenum">
              <a:rPr lang="en-US" altLang="en-US"/>
              <a:pPr defTabSz="914400">
                <a:spcAft>
                  <a:spcPts val="600"/>
                </a:spcAft>
                <a:defRPr/>
              </a:pPr>
              <a:t>18</a:t>
            </a:fld>
            <a:endParaRPr lang="en-US" altLang="en-US"/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3" name="Rectangle 47112">
            <a:extLst>
              <a:ext uri="{FF2B5EF4-FFF2-40B4-BE49-F238E27FC236}">
                <a16:creationId xmlns:a16="http://schemas.microsoft.com/office/drawing/2014/main" id="{600B5AE2-C5CC-499C-8F2D-249888BE2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7115" name="Rectangle 47114">
            <a:extLst>
              <a:ext uri="{FF2B5EF4-FFF2-40B4-BE49-F238E27FC236}">
                <a16:creationId xmlns:a16="http://schemas.microsoft.com/office/drawing/2014/main" id="{BA7A3698-B350-40E5-8475-9BCC41A08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9144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47117" name="Straight Connector 47116">
            <a:extLst>
              <a:ext uri="{FF2B5EF4-FFF2-40B4-BE49-F238E27FC236}">
                <a16:creationId xmlns:a16="http://schemas.microsoft.com/office/drawing/2014/main" id="{0AC655C7-EC94-4BE6-84C8-2F9EFBBB2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7119" name="Rectangle 47118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7121" name="Rectangle 47120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6C2774E9-0165-CA44-B23F-E3CE1C8C9A9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86200" y="634947"/>
            <a:ext cx="4776107" cy="985534"/>
          </a:xfr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kern="1200" spc="-5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‘False positives’</a:t>
            </a:r>
          </a:p>
        </p:txBody>
      </p:sp>
      <p:pic>
        <p:nvPicPr>
          <p:cNvPr id="47109" name="Picture 47108" descr="Image of clover plants">
            <a:extLst>
              <a:ext uri="{FF2B5EF4-FFF2-40B4-BE49-F238E27FC236}">
                <a16:creationId xmlns:a16="http://schemas.microsoft.com/office/drawing/2014/main" id="{AD7FAC21-EAF3-BF7E-1711-A7100B0B50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527" r="32365" b="-2"/>
          <a:stretch>
            <a:fillRect/>
          </a:stretch>
        </p:blipFill>
        <p:spPr>
          <a:xfrm>
            <a:off x="20" y="-12128"/>
            <a:ext cx="3490702" cy="6870127"/>
          </a:xfrm>
          <a:prstGeom prst="rect">
            <a:avLst/>
          </a:prstGeom>
        </p:spPr>
      </p:pic>
      <p:cxnSp>
        <p:nvCxnSpPr>
          <p:cNvPr id="47123" name="Straight Connector 4712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65712" y="2085703"/>
            <a:ext cx="46280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07" name="Rectangle 3">
            <a:extLst>
              <a:ext uri="{FF2B5EF4-FFF2-40B4-BE49-F238E27FC236}">
                <a16:creationId xmlns:a16="http://schemas.microsoft.com/office/drawing/2014/main" id="{027C43F8-C715-DE7E-1E0D-194233B203C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779912" y="2198913"/>
            <a:ext cx="4882395" cy="4168795"/>
          </a:xfrm>
        </p:spPr>
        <p:txBody>
          <a:bodyPr vert="horz" lIns="0" tIns="45720" rIns="0" bIns="45720" rtlCol="0">
            <a:normAutofit lnSpcReduction="10000"/>
          </a:bodyPr>
          <a:lstStyle/>
          <a:p>
            <a:pPr marL="565150" indent="-457200" eaLnBrk="1" fontAlgn="auto" hangingPunct="1"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•"/>
            </a:pPr>
            <a:r>
              <a:rPr lang="en-US" altLang="en-US" cap="none" spc="0" dirty="0">
                <a:solidFill>
                  <a:schemeClr val="tx1"/>
                </a:solidFill>
                <a:latin typeface="+mn-lt"/>
              </a:rPr>
              <a:t>Predicting any </a:t>
            </a:r>
            <a:r>
              <a:rPr lang="en-US" altLang="en-US" b="1" cap="none" spc="0" dirty="0">
                <a:solidFill>
                  <a:schemeClr val="tx1"/>
                </a:solidFill>
                <a:latin typeface="+mn-lt"/>
              </a:rPr>
              <a:t>low frequency act </a:t>
            </a:r>
            <a:r>
              <a:rPr lang="en-US" altLang="en-US" cap="none" spc="0" dirty="0">
                <a:solidFill>
                  <a:schemeClr val="tx1"/>
                </a:solidFill>
                <a:latin typeface="+mn-lt"/>
              </a:rPr>
              <a:t>is difficult and error prone – problem with the low base rate (e.g. Yang, Wong and Coid, 2010)</a:t>
            </a:r>
          </a:p>
          <a:p>
            <a:pPr marL="565150" indent="-457200" eaLnBrk="1" fontAlgn="auto" hangingPunct="1"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•"/>
            </a:pPr>
            <a:endParaRPr lang="en-US" altLang="en-US" cap="none" spc="0" dirty="0">
              <a:solidFill>
                <a:schemeClr val="tx1"/>
              </a:solidFill>
              <a:latin typeface="+mn-lt"/>
            </a:endParaRPr>
          </a:p>
          <a:p>
            <a:pPr marL="565150" indent="-457200" eaLnBrk="1" fontAlgn="auto" hangingPunct="1"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•"/>
            </a:pPr>
            <a:r>
              <a:rPr lang="en-US" altLang="en-US" i="1" cap="none" spc="0" dirty="0">
                <a:solidFill>
                  <a:schemeClr val="tx1"/>
                </a:solidFill>
                <a:latin typeface="+mn-lt"/>
              </a:rPr>
              <a:t>“Even with a moderately accurate method of prediction, predicting low or very-low-frequency events, such as serious violence....will inevitably result in a </a:t>
            </a:r>
            <a:r>
              <a:rPr lang="en-US" altLang="en-US" b="1" i="1" cap="none" spc="0" dirty="0">
                <a:solidFill>
                  <a:schemeClr val="tx1"/>
                </a:solidFill>
                <a:latin typeface="+mn-lt"/>
              </a:rPr>
              <a:t>high false-positive rate</a:t>
            </a:r>
            <a:r>
              <a:rPr lang="en-US" altLang="en-US" i="1" cap="none" spc="0" dirty="0">
                <a:solidFill>
                  <a:schemeClr val="tx1"/>
                </a:solidFill>
                <a:latin typeface="+mn-lt"/>
              </a:rPr>
              <a:t>” </a:t>
            </a:r>
            <a:r>
              <a:rPr lang="en-US" altLang="en-US" cap="none" spc="0" dirty="0">
                <a:solidFill>
                  <a:schemeClr val="tx1"/>
                </a:solidFill>
                <a:latin typeface="+mn-lt"/>
              </a:rPr>
              <a:t>(Yang et al, 2010, p 741).</a:t>
            </a:r>
          </a:p>
          <a:p>
            <a:pPr marL="565150" indent="-457200" eaLnBrk="1" fontAlgn="auto" hangingPunct="1"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•"/>
            </a:pPr>
            <a:endParaRPr lang="en-US" altLang="en-US" sz="2200" cap="none" spc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565150" indent="-457200" eaLnBrk="1" hangingPunct="1"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•"/>
            </a:pPr>
            <a:endParaRPr lang="en-US" altLang="en-US" sz="2200" cap="none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565150" indent="-457200" eaLnBrk="1" hangingPunct="1"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•"/>
            </a:pPr>
            <a:endParaRPr lang="en-US" altLang="en-US" sz="2200" cap="none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952148-8050-58A3-08DC-82E82D707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86200" y="6459785"/>
            <a:ext cx="280450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  <a:defRPr/>
            </a:pPr>
            <a:r>
              <a:rPr lang="en-US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Copyright 2025 TIOFP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1D4CFB-38DF-06F5-F1A5-57BEA50AF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F9B2781B-291C-104A-8449-581CE4A02ADF}" type="slidenum">
              <a:rPr lang="en-US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pPr defTabSz="914400">
                <a:spcAft>
                  <a:spcPts val="600"/>
                </a:spcAft>
                <a:defRPr/>
              </a:pPr>
              <a:t>19</a:t>
            </a:fld>
            <a:endParaRPr lang="en-US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55A468-C528-41C6-9793-277A38F79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9C74EDE6-314A-1F24-A085-8794DE21E5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219" y="548680"/>
            <a:ext cx="8183562" cy="5472608"/>
          </a:xfrm>
        </p:spPr>
        <p:txBody>
          <a:bodyPr rtlCol="0">
            <a:normAutofit fontScale="77500" lnSpcReduction="20000"/>
          </a:bodyPr>
          <a:lstStyle/>
          <a:p>
            <a:pPr algn="ctr" eaLnBrk="1" fontAlgn="auto" hangingPunct="1">
              <a:buFont typeface="Wingdings 2" panose="05020102010507070707" pitchFamily="18" charset="2"/>
              <a:buNone/>
              <a:defRPr/>
            </a:pPr>
            <a:r>
              <a:rPr lang="en-GB" altLang="en-US" sz="8200" b="1" cap="none" dirty="0">
                <a:solidFill>
                  <a:srgbClr val="002060"/>
                </a:solidFill>
                <a:latin typeface="+mn-lt"/>
              </a:rPr>
              <a:t>Aims</a:t>
            </a:r>
          </a:p>
          <a:p>
            <a:pPr algn="ctr" eaLnBrk="1" fontAlgn="auto" hangingPunct="1">
              <a:buFont typeface="Wingdings 2" panose="05020102010507070707" pitchFamily="18" charset="2"/>
              <a:buNone/>
              <a:defRPr/>
            </a:pPr>
            <a:endParaRPr lang="en-GB" altLang="en-US" sz="4800" b="1" cap="none" dirty="0">
              <a:solidFill>
                <a:srgbClr val="002060"/>
              </a:solidFill>
              <a:latin typeface="+mn-lt"/>
            </a:endParaRPr>
          </a:p>
          <a:p>
            <a:pPr algn="ctr" eaLnBrk="1" fontAlgn="auto" hangingPunct="1">
              <a:buFont typeface="Wingdings 2" panose="05020102010507070707" pitchFamily="18" charset="2"/>
              <a:buNone/>
              <a:defRPr/>
            </a:pPr>
            <a:r>
              <a:rPr lang="en-GB" altLang="en-US" sz="4800" b="1" cap="none" spc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provide a summary on risk assessments: Focus on aggression/violence</a:t>
            </a:r>
          </a:p>
          <a:p>
            <a:pPr algn="ctr" eaLnBrk="1" fontAlgn="auto" hangingPunct="1">
              <a:buFont typeface="Wingdings 2" panose="05020102010507070707" pitchFamily="18" charset="2"/>
              <a:buNone/>
              <a:defRPr/>
            </a:pPr>
            <a:endParaRPr lang="en-GB" altLang="en-US" sz="4800" b="1" cap="none" spc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fontAlgn="auto" hangingPunct="1">
              <a:buFont typeface="Wingdings 2" panose="05020102010507070707" pitchFamily="18" charset="2"/>
              <a:buNone/>
              <a:defRPr/>
            </a:pPr>
            <a:r>
              <a:rPr lang="en-GB" altLang="en-US" sz="4800" b="1" cap="none" spc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capture the history of application &amp; problems</a:t>
            </a:r>
          </a:p>
          <a:p>
            <a:pPr algn="ctr" eaLnBrk="1" fontAlgn="auto" hangingPunct="1">
              <a:buFont typeface="Wingdings 2" panose="05020102010507070707" pitchFamily="18" charset="2"/>
              <a:buNone/>
              <a:defRPr/>
            </a:pPr>
            <a:endParaRPr lang="en-GB" altLang="en-US" sz="4800" b="1" cap="none" spc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fontAlgn="auto" hangingPunct="1">
              <a:buFont typeface="Wingdings 2" panose="05020102010507070707" pitchFamily="18" charset="2"/>
              <a:buNone/>
              <a:defRPr/>
            </a:pPr>
            <a:r>
              <a:rPr lang="en-GB" altLang="en-US" sz="4800" b="1" cap="none" spc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 preferred focus</a:t>
            </a:r>
          </a:p>
          <a:p>
            <a:pPr algn="ctr" eaLnBrk="1" fontAlgn="auto" hangingPunct="1">
              <a:buFont typeface="Wingdings 2" panose="05020102010507070707" pitchFamily="18" charset="2"/>
              <a:buNone/>
              <a:defRPr/>
            </a:pPr>
            <a:endParaRPr lang="en-GB" altLang="en-US" sz="4800" b="1" cap="none" spc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9F8129-45A0-B5E8-F4ED-C1FD35100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Copyright 2025 TIOFP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43440-3284-AFF5-A7E9-8B5185C43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C0F474-0656-344B-B10F-A191D4DEAF8B}" type="slidenum">
              <a:rPr lang="en-GB" altLang="en-US" smtClean="0"/>
              <a:pPr>
                <a:defRPr/>
              </a:pPr>
              <a:t>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06809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5AFB34-6B01-BA24-C065-48A121468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21" name="Rectangle 47120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7123" name="Rectangle 47122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9144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47125" name="Straight Connector 47124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Rectangle 2">
            <a:extLst>
              <a:ext uri="{FF2B5EF4-FFF2-40B4-BE49-F238E27FC236}">
                <a16:creationId xmlns:a16="http://schemas.microsoft.com/office/drawing/2014/main" id="{28B7F581-A055-E9DD-72BE-673944585E5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22960" y="286604"/>
            <a:ext cx="7543800" cy="838140"/>
          </a:xfr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tx1"/>
                </a:solidFill>
              </a:rPr>
              <a:t>‘False negatives’</a:t>
            </a:r>
          </a:p>
        </p:txBody>
      </p:sp>
      <p:pic>
        <p:nvPicPr>
          <p:cNvPr id="5" name="Picture 2" descr="Turning Negatives Into Positives: A How ...">
            <a:extLst>
              <a:ext uri="{FF2B5EF4-FFF2-40B4-BE49-F238E27FC236}">
                <a16:creationId xmlns:a16="http://schemas.microsoft.com/office/drawing/2014/main" id="{9F10A41A-1036-2449-67B4-853868895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2906189"/>
            <a:ext cx="2671977" cy="140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7" name="Rectangle 3">
            <a:extLst>
              <a:ext uri="{FF2B5EF4-FFF2-40B4-BE49-F238E27FC236}">
                <a16:creationId xmlns:a16="http://schemas.microsoft.com/office/drawing/2014/main" id="{CFAE900A-BFE4-19E3-2564-0CFFD8E2BAE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419873" y="1628806"/>
            <a:ext cx="4946888" cy="4240288"/>
          </a:xfrm>
        </p:spPr>
        <p:txBody>
          <a:bodyPr vert="horz" lIns="0" tIns="45720" rIns="0" bIns="45720" rtlCol="0">
            <a:normAutofit/>
          </a:bodyPr>
          <a:lstStyle/>
          <a:p>
            <a:pPr marL="565150" indent="-457200" eaLnBrk="1" fontAlgn="auto" hangingPunct="1"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•"/>
            </a:pPr>
            <a:endParaRPr lang="en-US" altLang="en-US" sz="2200" cap="none" spc="0" dirty="0">
              <a:solidFill>
                <a:schemeClr val="tx1"/>
              </a:solidFill>
              <a:latin typeface="+mn-lt"/>
            </a:endParaRPr>
          </a:p>
          <a:p>
            <a:pPr marL="565150" indent="-457200" eaLnBrk="1" fontAlgn="auto" hangingPunct="1"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•"/>
            </a:pPr>
            <a:r>
              <a:rPr lang="en-US" altLang="en-US" cap="none" spc="0" dirty="0">
                <a:solidFill>
                  <a:schemeClr val="tx1"/>
                </a:solidFill>
                <a:latin typeface="+mn-lt"/>
              </a:rPr>
              <a:t>This, of course, also occurs – where we fail to identify risk or we </a:t>
            </a:r>
            <a:r>
              <a:rPr lang="en-US" altLang="en-US" cap="none" spc="0" dirty="0" err="1">
                <a:solidFill>
                  <a:schemeClr val="tx1"/>
                </a:solidFill>
                <a:latin typeface="+mn-lt"/>
              </a:rPr>
              <a:t>minimise</a:t>
            </a:r>
            <a:r>
              <a:rPr lang="en-US" altLang="en-US" cap="none" spc="0" dirty="0">
                <a:solidFill>
                  <a:schemeClr val="tx1"/>
                </a:solidFill>
                <a:latin typeface="+mn-lt"/>
              </a:rPr>
              <a:t> it.</a:t>
            </a:r>
          </a:p>
          <a:p>
            <a:pPr marL="565150" indent="-457200" eaLnBrk="1" fontAlgn="auto" hangingPunct="1"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•"/>
            </a:pPr>
            <a:endParaRPr lang="en-US" altLang="en-US" cap="none" spc="0" dirty="0">
              <a:solidFill>
                <a:schemeClr val="tx1"/>
              </a:solidFill>
              <a:latin typeface="+mn-lt"/>
            </a:endParaRPr>
          </a:p>
          <a:p>
            <a:pPr marL="565150" indent="-457200" eaLnBrk="1" fontAlgn="auto" hangingPunct="1"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•"/>
            </a:pPr>
            <a:r>
              <a:rPr lang="en-US" altLang="en-US" b="1" cap="none" spc="0" dirty="0">
                <a:solidFill>
                  <a:schemeClr val="tx1"/>
                </a:solidFill>
                <a:latin typeface="+mn-lt"/>
              </a:rPr>
              <a:t>It can be a bias </a:t>
            </a:r>
            <a:r>
              <a:rPr lang="en-US" altLang="en-US" cap="none" spc="0" dirty="0">
                <a:solidFill>
                  <a:schemeClr val="tx1"/>
                </a:solidFill>
                <a:latin typeface="+mn-lt"/>
              </a:rPr>
              <a:t>– for example, failing to account for aggression risks among women, presuming that male partners are the perpetrators and/or provokers.</a:t>
            </a:r>
          </a:p>
          <a:p>
            <a:pPr marL="565150" indent="-457200" eaLnBrk="1" fontAlgn="auto" hangingPunct="1"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•"/>
            </a:pPr>
            <a:endParaRPr lang="en-US" altLang="en-US" sz="2200" cap="none" spc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565150" indent="-457200" eaLnBrk="1" hangingPunct="1"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•"/>
            </a:pPr>
            <a:endParaRPr lang="en-US" altLang="en-US" sz="2200" cap="none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565150" indent="-457200" eaLnBrk="1" hangingPunct="1"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•"/>
            </a:pPr>
            <a:endParaRPr lang="en-US" altLang="en-US" sz="2200" cap="none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565150" indent="-457200" eaLnBrk="1" hangingPunct="1"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•"/>
            </a:pPr>
            <a:endParaRPr lang="en-US" altLang="en-US" sz="2200" cap="none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5DE2F0-5B46-BC59-8594-181A53F5F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638" y="6459785"/>
            <a:ext cx="361710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r>
              <a:rPr lang="en-US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Copyright 2025 TIOFP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7A96A7-D7B3-5065-390C-A564CBE5C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F9B2781B-291C-104A-8449-581CE4A02ADF}" type="slidenum">
              <a:rPr lang="en-US" altLang="en-US" smtClean="0"/>
              <a:pPr defTabSz="914400">
                <a:spcAft>
                  <a:spcPts val="600"/>
                </a:spcAft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87560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E5958DBC-F4DA-42A8-8C52-860179790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83" name="Straight Connector 3082">
            <a:extLst>
              <a:ext uri="{FF2B5EF4-FFF2-40B4-BE49-F238E27FC236}">
                <a16:creationId xmlns:a16="http://schemas.microsoft.com/office/drawing/2014/main" id="{79FCC9A9-2031-4283-9B27-34B62BB7F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85935" y="2086188"/>
            <a:ext cx="43891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Police bodycam footage">
            <a:extLst>
              <a:ext uri="{FF2B5EF4-FFF2-40B4-BE49-F238E27FC236}">
                <a16:creationId xmlns:a16="http://schemas.microsoft.com/office/drawing/2014/main" id="{5C8B1815-AB73-DCF5-E874-36AB1E17A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498" y="3608138"/>
            <a:ext cx="3088389" cy="226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593CDA-7DF8-61F4-207C-821DB7125D4C}"/>
              </a:ext>
            </a:extLst>
          </p:cNvPr>
          <p:cNvSpPr txBox="1"/>
          <p:nvPr/>
        </p:nvSpPr>
        <p:spPr>
          <a:xfrm>
            <a:off x="3768151" y="232453"/>
            <a:ext cx="5171585" cy="5870665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/>
          <a:p>
            <a:pPr marL="295275" indent="-285750" defTabSz="91440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200" b="1" cap="none" spc="0" dirty="0">
                <a:latin typeface="+mn-lt"/>
              </a:rPr>
              <a:t>Alex Skeel case: </a:t>
            </a:r>
            <a:r>
              <a:rPr lang="en-US" altLang="en-US" sz="2200" cap="none" spc="0" dirty="0">
                <a:latin typeface="+mn-lt"/>
              </a:rPr>
              <a:t>Partner, Jordan Worth first woman jailed for coercive and controlling behaviour in the UK. Received 7.5 years – </a:t>
            </a:r>
          </a:p>
          <a:p>
            <a:pPr marL="393700" indent="-285750" defTabSz="91440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altLang="en-US" sz="2200" dirty="0">
              <a:latin typeface="+mn-lt"/>
            </a:endParaRPr>
          </a:p>
          <a:p>
            <a:pPr marL="850900" lvl="1" indent="-285750" defTabSz="91440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200" i="1" dirty="0">
                <a:latin typeface="+mn-lt"/>
              </a:rPr>
              <a:t>Denial of food</a:t>
            </a:r>
          </a:p>
          <a:p>
            <a:pPr marL="850900" lvl="1" indent="-285750" defTabSz="91440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200" i="1" cap="none" dirty="0">
                <a:latin typeface="+mn-lt"/>
              </a:rPr>
              <a:t>Physical assaults with weapons (attacks whilst sleeping to request what he was thinking), use of hammers, knives, boiling water….had two children together.</a:t>
            </a:r>
          </a:p>
          <a:p>
            <a:pPr marL="850900" lvl="1" indent="-285750" defTabSz="91440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200" i="1" cap="none" dirty="0">
                <a:latin typeface="+mn-lt"/>
              </a:rPr>
              <a:t>Feared his limbs may need amputating post the abuse.</a:t>
            </a:r>
          </a:p>
          <a:p>
            <a:pPr marL="850900" lvl="1" indent="-285750" defTabSz="91440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200" i="1" dirty="0">
                <a:latin typeface="+mn-lt"/>
              </a:rPr>
              <a:t>Was self-treating injuries with cling-fluid</a:t>
            </a:r>
            <a:endParaRPr lang="en-US" altLang="en-US" sz="2200" i="1" cap="none" dirty="0">
              <a:latin typeface="+mn-lt"/>
            </a:endParaRPr>
          </a:p>
          <a:p>
            <a:pPr marL="850900" lvl="1" indent="-285750" defTabSz="91440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200" i="1" dirty="0">
                <a:latin typeface="+mn-lt"/>
              </a:rPr>
              <a:t>By time the police intervened Alex’s body was shutting down.</a:t>
            </a:r>
          </a:p>
          <a:p>
            <a:pPr marL="338138" lvl="1" indent="-285750" defTabSz="91440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altLang="en-US" sz="2200" b="1" dirty="0"/>
          </a:p>
          <a:p>
            <a:pPr marL="338138" lvl="1" indent="-285750" defTabSz="91440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200" b="1" dirty="0"/>
              <a:t>Jordan Worth</a:t>
            </a:r>
            <a:r>
              <a:rPr lang="en-US" altLang="en-US" sz="2200" dirty="0"/>
              <a:t>: came from a ‘loving and supportive family’. Had volunteered to help abandoned animals, raised money for children in Africa, aspired to be a teacher. Had a degree. Risk markers were not uniform!</a:t>
            </a:r>
          </a:p>
          <a:p>
            <a:pPr marL="908050" lvl="1" indent="-342900" defTabSz="91440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v"/>
            </a:pPr>
            <a:endParaRPr lang="en-US" altLang="en-US" i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51DDD252-D7C8-4CE5-9C61-D60D722BC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2FBD75F5-C49C-4F6A-8D43-7A5939C23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2FA7B8-8AA3-6335-385A-55F721D03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638" y="6459785"/>
            <a:ext cx="361710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Copyright 2025 TIOFP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36F27-5806-BB9D-2BDC-5C530C2B6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0C790AF-E796-C446-BD23-B35C767F8505}" type="slidenum">
              <a:rPr lang="en-US" altLang="en-US" smtClean="0"/>
              <a:pPr>
                <a:spcAft>
                  <a:spcPts val="600"/>
                </a:spcAft>
                <a:defRPr/>
              </a:pPr>
              <a:t>21</a:t>
            </a:fld>
            <a:endParaRPr lang="en-US" altLang="en-US"/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6866547C-597C-7402-6F3E-04634F253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77" y="126821"/>
            <a:ext cx="1927948" cy="332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862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6F84F-3496-07EB-6C3C-504228FC9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1969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800" b="1" dirty="0">
                <a:solidFill>
                  <a:srgbClr val="002060"/>
                </a:solidFill>
                <a:latin typeface="+mn-lt"/>
              </a:rPr>
              <a:t>Actuarial/Statistical </a:t>
            </a:r>
            <a:br>
              <a:rPr lang="en-GB" sz="3800" b="1" dirty="0">
                <a:solidFill>
                  <a:srgbClr val="002060"/>
                </a:solidFill>
                <a:latin typeface="+mn-lt"/>
              </a:rPr>
            </a:br>
            <a:r>
              <a:rPr lang="en-GB" sz="3800" b="1" dirty="0">
                <a:solidFill>
                  <a:srgbClr val="002060"/>
                </a:solidFill>
                <a:latin typeface="+mn-lt"/>
              </a:rPr>
              <a:t>(Second Generation)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BA60F-17F3-EE2C-F4CA-8385194EC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686" y="1699441"/>
            <a:ext cx="8569077" cy="4897437"/>
          </a:xfrm>
        </p:spPr>
        <p:txBody>
          <a:bodyPr rtlCol="0">
            <a:normAutofit/>
          </a:bodyPr>
          <a:lstStyle/>
          <a:p>
            <a:pPr eaLnBrk="1" fontAlgn="auto" hangingPunct="1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Criticisms drove development of the second generation risk assessment approach</a:t>
            </a:r>
          </a:p>
          <a:p>
            <a:pPr eaLnBrk="1" fontAlgn="auto" hangingPunct="1">
              <a:buFont typeface="Arial" panose="020B0604020202020204" pitchFamily="34" charset="0"/>
              <a:buChar char="•"/>
              <a:defRPr/>
            </a:pPr>
            <a:r>
              <a:rPr lang="en-GB" alt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‘Clinical vs. Actuarial/statistical debate’ first noted by Meehl (1954).</a:t>
            </a: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auto" hangingPunct="1"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assumption here is past behaviour = best predictor of future behaviour.</a:t>
            </a:r>
          </a:p>
          <a:p>
            <a:pPr eaLnBrk="1" fontAlgn="auto" hangingPunct="1"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Static information fed into a formula to give you a ‘risk score’.</a:t>
            </a:r>
          </a:p>
          <a:p>
            <a:pPr eaLnBrk="1" fontAlgn="auto" hangingPunct="1">
              <a:buFont typeface="Arial" panose="020B0604020202020204" pitchFamily="34" charset="0"/>
              <a:buChar char="•"/>
              <a:defRPr/>
            </a:pPr>
            <a:r>
              <a:rPr lang="en-GB" alt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Superior to unstructured clinical (first generation) approach </a:t>
            </a:r>
            <a:r>
              <a:rPr lang="en-GB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but, superiority not uniform. </a:t>
            </a:r>
            <a:r>
              <a:rPr lang="en-GB" alt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Just because everyone arrives at the same answer, it does not mean the answer is correct!</a:t>
            </a:r>
          </a:p>
          <a:p>
            <a:pPr marL="91440" indent="-91440" eaLnBrk="1" fontAlgn="auto" hangingPunct="1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BAFEE1-46F7-F43A-7F8C-704E26FC7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Copyright 2025 TIOFP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FDFC3A-6285-02B8-3A7A-6B4524799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952B2-6CA1-4343-B60F-5537D31BCAC8}" type="slidenum">
              <a:rPr lang="en-GB" altLang="en-US" smtClean="0"/>
              <a:pPr>
                <a:defRPr/>
              </a:pPr>
              <a:t>22</a:t>
            </a:fld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256" name="Rectangle 53255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6" name="Picture 6" descr="Create and edit math equations with MathType | Wiris">
            <a:extLst>
              <a:ext uri="{FF2B5EF4-FFF2-40B4-BE49-F238E27FC236}">
                <a16:creationId xmlns:a16="http://schemas.microsoft.com/office/drawing/2014/main" id="{F4F2674E-EC49-69E1-BC3C-440824F21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394" y="875524"/>
            <a:ext cx="2550071" cy="298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258" name="Straight Connector 53257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8763" y="2086188"/>
            <a:ext cx="35616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51" name="Content Placeholder 2">
            <a:extLst>
              <a:ext uri="{FF2B5EF4-FFF2-40B4-BE49-F238E27FC236}">
                <a16:creationId xmlns:a16="http://schemas.microsoft.com/office/drawing/2014/main" id="{139ABB4D-E62A-09CC-670C-AE41A401AC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03848" y="457201"/>
            <a:ext cx="5688632" cy="5818130"/>
          </a:xfrm>
        </p:spPr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Char char="•"/>
            </a:pPr>
            <a:endParaRPr lang="en-GB" altLang="en-US" sz="13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tx1"/>
                </a:solidFill>
              </a:rPr>
              <a:t>Uses statistical method, assigning points to factors to produce a numerical score for the risk of re-offending (Bertsch et al, 2022).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tx1"/>
                </a:solidFill>
              </a:rPr>
              <a:t>Based on static factors – historical, stable over time </a:t>
            </a:r>
            <a:r>
              <a:rPr lang="en-GB" altLang="en-US" sz="2400" b="1" dirty="0">
                <a:solidFill>
                  <a:schemeClr val="tx1"/>
                </a:solidFill>
              </a:rPr>
              <a:t>[so, no dynamic, changeable factors are considered!].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tx1"/>
                </a:solidFill>
              </a:rPr>
              <a:t>They argue and </a:t>
            </a:r>
            <a:r>
              <a:rPr lang="en-GB" altLang="en-US" sz="2400" b="1" dirty="0">
                <a:solidFill>
                  <a:schemeClr val="tx1"/>
                </a:solidFill>
              </a:rPr>
              <a:t>market</a:t>
            </a:r>
            <a:r>
              <a:rPr lang="en-GB" altLang="en-US" sz="2400" dirty="0">
                <a:solidFill>
                  <a:schemeClr val="tx1"/>
                </a:solidFill>
              </a:rPr>
              <a:t> the value of offering objective, mechanical and reproducible measures of re-offending risk.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tx1"/>
                </a:solidFill>
              </a:rPr>
              <a:t>They remove the risk of clinician bias by not inviting the opinion of the assessor [</a:t>
            </a:r>
            <a:r>
              <a:rPr lang="en-GB" altLang="en-US" sz="2400" b="1" dirty="0">
                <a:solidFill>
                  <a:schemeClr val="tx1"/>
                </a:solidFill>
              </a:rPr>
              <a:t>BUT there is a large BUT coming…..]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tx1"/>
                </a:solidFill>
              </a:rPr>
              <a:t>They are simple and quick to use.</a:t>
            </a:r>
          </a:p>
        </p:txBody>
      </p:sp>
      <p:sp>
        <p:nvSpPr>
          <p:cNvPr id="53260" name="Rectangle 53259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3262" name="Rectangle 53261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FF381-C720-ACD9-C898-65CF34BB6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638" y="6459785"/>
            <a:ext cx="361710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GB"/>
              <a:t>Copyright 2025 TIOFP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4E7EC-4A59-4763-42D4-0B28DB822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5C04BC1F-930B-5B44-AE73-BC5997FFA52F}" type="slidenum">
              <a:rPr lang="en-GB" altLang="en-US" smtClean="0"/>
              <a:pPr>
                <a:spcAft>
                  <a:spcPts val="600"/>
                </a:spcAft>
                <a:defRPr/>
              </a:pPr>
              <a:t>23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03528-25B2-B859-9D82-93D3F82BB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646996E-5303-AFF9-6009-F85BFE243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88641"/>
            <a:ext cx="4183728" cy="204810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 eaLnBrk="1" hangingPunct="1"/>
            <a:r>
              <a:rPr lang="en-US" b="1" dirty="0">
                <a:solidFill>
                  <a:srgbClr val="002060"/>
                </a:solidFill>
                <a:latin typeface="+mn-lt"/>
              </a:rPr>
              <a:t>Gaslighting with statistics?</a:t>
            </a:r>
            <a:br>
              <a:rPr lang="en-US" b="1" dirty="0">
                <a:solidFill>
                  <a:srgbClr val="002060"/>
                </a:solidFill>
                <a:latin typeface="+mn-lt"/>
              </a:rPr>
            </a:b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098" name="Picture 2" descr="Calculating Actuarial Risk - Probability: Exploring Actuarial Risk and its Predictive Power">
            <a:extLst>
              <a:ext uri="{FF2B5EF4-FFF2-40B4-BE49-F238E27FC236}">
                <a16:creationId xmlns:a16="http://schemas.microsoft.com/office/drawing/2014/main" id="{4EF1E6FA-7856-8E4D-A26D-01143DFF40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236" y="2505059"/>
            <a:ext cx="5827974" cy="337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oooooo sounds fancy - Dory from Nemo (5 ...">
            <a:extLst>
              <a:ext uri="{FF2B5EF4-FFF2-40B4-BE49-F238E27FC236}">
                <a16:creationId xmlns:a16="http://schemas.microsoft.com/office/drawing/2014/main" id="{197FC500-4F61-6068-D43F-1850DFFC2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8597" y="951155"/>
            <a:ext cx="2358706" cy="183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A94CBA-783F-A986-0C75-B31FF95C3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638" y="6459785"/>
            <a:ext cx="361710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Copyright 2025 TIOFP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6D7CBD-6991-9634-0A07-3B6974FEC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0C790AF-E796-C446-BD23-B35C767F8505}" type="slidenum">
              <a:rPr lang="en-US" altLang="en-US" smtClean="0"/>
              <a:pPr>
                <a:spcAft>
                  <a:spcPts val="600"/>
                </a:spcAft>
                <a:defRPr/>
              </a:pPr>
              <a:t>24</a:t>
            </a:fld>
            <a:endParaRPr lang="en-US" altLang="en-US"/>
          </a:p>
        </p:txBody>
      </p:sp>
      <p:pic>
        <p:nvPicPr>
          <p:cNvPr id="4102" name="Picture 6" descr="Six quirky science experiments you can ...">
            <a:extLst>
              <a:ext uri="{FF2B5EF4-FFF2-40B4-BE49-F238E27FC236}">
                <a16:creationId xmlns:a16="http://schemas.microsoft.com/office/drawing/2014/main" id="{C6747FCE-C050-9526-37A1-92EBB829B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663" y="3262783"/>
            <a:ext cx="3186075" cy="156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0183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B54A8-1E53-5AE3-C0D3-6096268AC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753" y="286604"/>
            <a:ext cx="7986007" cy="96844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BUT...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6ACDB-9FE6-84BD-994B-C7840CE8D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777901"/>
            <a:ext cx="6048672" cy="4456318"/>
          </a:xfrm>
        </p:spPr>
        <p:txBody>
          <a:bodyPr>
            <a:normAutofit fontScale="92500" lnSpcReduction="20000"/>
          </a:bodyPr>
          <a:lstStyle/>
          <a:p>
            <a:r>
              <a:rPr lang="en-GB" altLang="en-US" sz="2600" dirty="0">
                <a:solidFill>
                  <a:schemeClr val="tx1"/>
                </a:solidFill>
              </a:rPr>
              <a:t>Scales/tools are seen as too rigid. Do not account for change, something called the ‘Broken Leg Problem’</a:t>
            </a:r>
            <a:r>
              <a:rPr lang="en-GB" altLang="en-US" sz="2600" dirty="0">
                <a:solidFill>
                  <a:schemeClr val="tx1"/>
                </a:solidFill>
                <a:cs typeface="Arial" panose="020B0604020202020204" pitchFamily="34" charset="0"/>
              </a:rPr>
              <a:t> (Meehl, 1954; Dawes et al, 1989).</a:t>
            </a:r>
          </a:p>
          <a:p>
            <a:r>
              <a:rPr lang="en-GB" altLang="en-US" sz="2600" dirty="0">
                <a:solidFill>
                  <a:schemeClr val="tx1"/>
                </a:solidFill>
              </a:rPr>
              <a:t>Problems applying them to women.</a:t>
            </a:r>
          </a:p>
          <a:p>
            <a:r>
              <a:rPr lang="en-GB" altLang="en-US" sz="2600" dirty="0">
                <a:solidFill>
                  <a:schemeClr val="tx1"/>
                </a:solidFill>
              </a:rPr>
              <a:t>They do not capture unusual offences well.</a:t>
            </a:r>
          </a:p>
          <a:p>
            <a:r>
              <a:rPr lang="en-GB" altLang="en-US" sz="2600" dirty="0">
                <a:solidFill>
                  <a:schemeClr val="tx1"/>
                </a:solidFill>
              </a:rPr>
              <a:t>Focus on long term risk.</a:t>
            </a:r>
          </a:p>
          <a:p>
            <a:r>
              <a:rPr lang="en-GB" altLang="en-US" sz="2600" dirty="0">
                <a:solidFill>
                  <a:schemeClr val="tx1"/>
                </a:solidFill>
              </a:rPr>
              <a:t>Do not capture severity.</a:t>
            </a:r>
          </a:p>
          <a:p>
            <a:r>
              <a:rPr lang="en-GB" altLang="en-US" sz="2600" dirty="0">
                <a:solidFill>
                  <a:schemeClr val="tx1"/>
                </a:solidFill>
              </a:rPr>
              <a:t>Based on probability only.</a:t>
            </a:r>
          </a:p>
          <a:p>
            <a:r>
              <a:rPr lang="en-GB" altLang="en-US" sz="2600" dirty="0">
                <a:solidFill>
                  <a:schemeClr val="tx1"/>
                </a:solidFill>
              </a:rPr>
              <a:t>Do not tie into risk management or care planning (e.g. O’Dowd et al, 2023).…..the list goes on and on.</a:t>
            </a:r>
          </a:p>
          <a:p>
            <a:endParaRPr lang="en-GB" altLang="en-US" sz="1400" dirty="0"/>
          </a:p>
          <a:p>
            <a:endParaRPr lang="en-GB" altLang="en-US" sz="1400" dirty="0"/>
          </a:p>
          <a:p>
            <a:endParaRPr lang="en-GB" altLang="en-US" sz="1400" dirty="0"/>
          </a:p>
          <a:p>
            <a:endParaRPr lang="en-GB" altLang="en-US" sz="1400" dirty="0"/>
          </a:p>
          <a:p>
            <a:endParaRPr lang="en-GB" altLang="en-US" sz="1400" dirty="0"/>
          </a:p>
          <a:p>
            <a:endParaRPr lang="en-GB" altLang="en-US" sz="1400" dirty="0"/>
          </a:p>
          <a:p>
            <a:endParaRPr lang="en-GB" altLang="en-US" sz="1400" dirty="0"/>
          </a:p>
          <a:p>
            <a:endParaRPr lang="en-GB" altLang="en-US" sz="1400" dirty="0"/>
          </a:p>
          <a:p>
            <a:endParaRPr lang="en-GB" altLang="en-US" sz="1400" dirty="0"/>
          </a:p>
          <a:p>
            <a:endParaRPr lang="en-US" sz="1400" dirty="0"/>
          </a:p>
        </p:txBody>
      </p:sp>
      <p:pic>
        <p:nvPicPr>
          <p:cNvPr id="12290" name="Picture 2" descr="Houston We Have A Problem&quot; Poster for ...">
            <a:extLst>
              <a:ext uri="{FF2B5EF4-FFF2-40B4-BE49-F238E27FC236}">
                <a16:creationId xmlns:a16="http://schemas.microsoft.com/office/drawing/2014/main" id="{5C116CE0-54E3-84F5-60CD-8794BA095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5" r="2669" b="3"/>
          <a:stretch>
            <a:fillRect/>
          </a:stretch>
        </p:blipFill>
        <p:spPr bwMode="auto">
          <a:xfrm>
            <a:off x="6411915" y="42395"/>
            <a:ext cx="2351332" cy="347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593DD-5808-6864-C08D-4A3B63070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638" y="6459785"/>
            <a:ext cx="361710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GB" dirty="0"/>
              <a:t>Copyright 2025 TIOFP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ECCA95-1705-DE6B-E92E-1B9DBB30A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70C790AF-E796-C446-BD23-B35C767F8505}" type="slidenum">
              <a:rPr lang="en-GB" altLang="en-US" smtClean="0"/>
              <a:pPr>
                <a:spcAft>
                  <a:spcPts val="600"/>
                </a:spcAft>
                <a:defRPr/>
              </a:pPr>
              <a:t>25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0939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70C37-2DF9-B3C3-C155-BEBF0E1B8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46099-1C4C-F0D5-3D44-62B8B9411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332656"/>
            <a:ext cx="8783839" cy="5904655"/>
          </a:xfrm>
        </p:spPr>
        <p:txBody>
          <a:bodyPr/>
          <a:lstStyle/>
          <a:p>
            <a:r>
              <a:rPr lang="en-GB" altLang="en-US" sz="2600" dirty="0">
                <a:solidFill>
                  <a:schemeClr val="tx1"/>
                </a:solidFill>
              </a:rPr>
              <a:t>BUT they give the illusion of certainty….a number. We all love a good clear number…..and a good illusion…..</a:t>
            </a:r>
          </a:p>
          <a:p>
            <a:endParaRPr lang="en-GB" altLang="en-US" sz="2400" dirty="0">
              <a:solidFill>
                <a:schemeClr val="tx1"/>
              </a:solidFill>
            </a:endParaRPr>
          </a:p>
          <a:p>
            <a:endParaRPr lang="en-GB" altLang="en-US" sz="2400" dirty="0">
              <a:solidFill>
                <a:schemeClr val="tx1"/>
              </a:solidFill>
            </a:endParaRPr>
          </a:p>
          <a:p>
            <a:endParaRPr lang="en-GB" altLang="en-US" sz="2400" dirty="0">
              <a:solidFill>
                <a:schemeClr val="tx1"/>
              </a:solidFill>
            </a:endParaRPr>
          </a:p>
          <a:p>
            <a:endParaRPr lang="en-GB" altLang="en-US" sz="2400" dirty="0">
              <a:solidFill>
                <a:schemeClr val="tx1"/>
              </a:solidFill>
            </a:endParaRPr>
          </a:p>
          <a:p>
            <a:endParaRPr lang="en-GB" altLang="en-US" sz="2400" dirty="0">
              <a:solidFill>
                <a:schemeClr val="tx1"/>
              </a:solidFill>
            </a:endParaRPr>
          </a:p>
          <a:p>
            <a:endParaRPr lang="en-GB" altLang="en-US" sz="2600" dirty="0">
              <a:solidFill>
                <a:schemeClr val="tx1"/>
              </a:solidFill>
            </a:endParaRPr>
          </a:p>
          <a:p>
            <a:r>
              <a:rPr lang="en-GB" altLang="en-US" sz="2600" dirty="0">
                <a:solidFill>
                  <a:schemeClr val="tx1"/>
                </a:solidFill>
              </a:rPr>
              <a:t>BUT even the number is not really based in solid irrefutable science….</a:t>
            </a:r>
          </a:p>
          <a:p>
            <a:endParaRPr lang="en-GB" altLang="en-US" sz="2600" dirty="0">
              <a:solidFill>
                <a:schemeClr val="tx1"/>
              </a:solidFill>
            </a:endParaRPr>
          </a:p>
          <a:p>
            <a:endParaRPr lang="en-GB" altLang="en-US" sz="2400" dirty="0">
              <a:solidFill>
                <a:schemeClr val="tx1"/>
              </a:solidFill>
            </a:endParaRPr>
          </a:p>
          <a:p>
            <a:endParaRPr lang="en-GB" altLang="en-US" sz="2400" dirty="0">
              <a:solidFill>
                <a:schemeClr val="tx1"/>
              </a:solidFill>
            </a:endParaRPr>
          </a:p>
          <a:p>
            <a:endParaRPr lang="en-GB" altLang="en-US" sz="2400" dirty="0">
              <a:solidFill>
                <a:schemeClr val="tx1"/>
              </a:solidFill>
            </a:endParaRPr>
          </a:p>
          <a:p>
            <a:endParaRPr lang="en-GB" altLang="en-US" sz="2400" dirty="0">
              <a:solidFill>
                <a:schemeClr val="tx1"/>
              </a:solidFill>
            </a:endParaRPr>
          </a:p>
          <a:p>
            <a:endParaRPr lang="en-GB" altLang="en-US" sz="2400" dirty="0">
              <a:solidFill>
                <a:schemeClr val="tx1"/>
              </a:solidFill>
            </a:endParaRPr>
          </a:p>
          <a:p>
            <a:endParaRPr lang="en-GB" altLang="en-US" sz="2400" dirty="0">
              <a:solidFill>
                <a:schemeClr val="tx1"/>
              </a:solidFill>
            </a:endParaRPr>
          </a:p>
          <a:p>
            <a:endParaRPr lang="en-GB" altLang="en-US" sz="2400" dirty="0">
              <a:solidFill>
                <a:schemeClr val="tx1"/>
              </a:solidFill>
            </a:endParaRPr>
          </a:p>
          <a:p>
            <a:endParaRPr lang="en-GB" altLang="en-US" sz="2400" dirty="0">
              <a:solidFill>
                <a:schemeClr val="tx1"/>
              </a:solidFill>
            </a:endParaRPr>
          </a:p>
          <a:p>
            <a:endParaRPr lang="en-GB" altLang="en-US" sz="2400" dirty="0">
              <a:solidFill>
                <a:schemeClr val="tx1"/>
              </a:solidFill>
            </a:endParaRPr>
          </a:p>
          <a:p>
            <a:endParaRPr lang="en-GB" altLang="en-US" sz="2400" dirty="0">
              <a:solidFill>
                <a:schemeClr val="tx1"/>
              </a:solidFill>
            </a:endParaRPr>
          </a:p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960258-03CD-7882-C600-D1080DDAF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Copyright 2025 TIOFP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3B697F-81FF-4AB0-2D90-78BA262D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C790AF-E796-C446-BD23-B35C767F8505}" type="slidenum">
              <a:rPr lang="en-GB" altLang="en-US" smtClean="0"/>
              <a:pPr>
                <a:defRPr/>
              </a:pPr>
              <a:t>26</a:t>
            </a:fld>
            <a:endParaRPr lang="en-GB" altLang="en-US" dirty="0"/>
          </a:p>
        </p:txBody>
      </p:sp>
      <p:pic>
        <p:nvPicPr>
          <p:cNvPr id="5122" name="Picture 2" descr="How Magicians Use Illusions To Fool ...">
            <a:extLst>
              <a:ext uri="{FF2B5EF4-FFF2-40B4-BE49-F238E27FC236}">
                <a16:creationId xmlns:a16="http://schemas.microsoft.com/office/drawing/2014/main" id="{E1C019ED-4551-B8F6-64AD-E8A9DDB78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265" y="1556792"/>
            <a:ext cx="3334485" cy="236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2969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4F94BF-2559-D8D7-0EE6-6C663E938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F3FDA-6E27-ECE1-C1AD-CBD1A8C46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404664"/>
            <a:ext cx="8054787" cy="5747941"/>
          </a:xfrm>
        </p:spPr>
        <p:txBody>
          <a:bodyPr/>
          <a:lstStyle/>
          <a:p>
            <a:r>
              <a:rPr lang="en-GB" altLang="en-US" sz="2400" dirty="0">
                <a:solidFill>
                  <a:schemeClr val="tx1"/>
                </a:solidFill>
              </a:rPr>
              <a:t>Afterall, we do not trust in the weather forecast, which uses the same principles….</a:t>
            </a:r>
          </a:p>
          <a:p>
            <a:endParaRPr lang="en-GB" altLang="en-US" sz="2400" dirty="0">
              <a:solidFill>
                <a:schemeClr val="tx1"/>
              </a:solidFill>
            </a:endParaRPr>
          </a:p>
          <a:p>
            <a:endParaRPr lang="en-GB" altLang="en-US" sz="2400" dirty="0">
              <a:solidFill>
                <a:schemeClr val="tx1"/>
              </a:solidFill>
            </a:endParaRPr>
          </a:p>
          <a:p>
            <a:endParaRPr lang="en-GB" altLang="en-US" sz="2400" dirty="0">
              <a:solidFill>
                <a:schemeClr val="tx1"/>
              </a:solidFill>
            </a:endParaRPr>
          </a:p>
          <a:p>
            <a:endParaRPr lang="en-GB" altLang="en-US" sz="2400" dirty="0">
              <a:solidFill>
                <a:schemeClr val="tx1"/>
              </a:solidFill>
            </a:endParaRPr>
          </a:p>
          <a:p>
            <a:r>
              <a:rPr lang="en-GB" altLang="en-US" sz="2400" dirty="0">
                <a:solidFill>
                  <a:schemeClr val="tx1"/>
                </a:solidFill>
              </a:rPr>
              <a:t>But we trust more what we can see in real time.</a:t>
            </a:r>
          </a:p>
          <a:p>
            <a:endParaRPr lang="en-GB" altLang="en-US" dirty="0">
              <a:solidFill>
                <a:schemeClr val="tx1"/>
              </a:solidFill>
            </a:endParaRPr>
          </a:p>
          <a:p>
            <a:endParaRPr lang="en-GB" altLang="en-US" dirty="0">
              <a:solidFill>
                <a:schemeClr val="tx1"/>
              </a:solidFill>
            </a:endParaRPr>
          </a:p>
          <a:p>
            <a:endParaRPr lang="en-GB" altLang="en-US" dirty="0">
              <a:solidFill>
                <a:schemeClr val="tx1"/>
              </a:solidFill>
            </a:endParaRPr>
          </a:p>
          <a:p>
            <a:endParaRPr lang="en-GB" altLang="en-US" dirty="0">
              <a:solidFill>
                <a:schemeClr val="tx1"/>
              </a:solidFill>
            </a:endParaRPr>
          </a:p>
          <a:p>
            <a:endParaRPr lang="en-GB" altLang="en-US" dirty="0">
              <a:solidFill>
                <a:schemeClr val="tx1"/>
              </a:solidFill>
            </a:endParaRPr>
          </a:p>
          <a:p>
            <a:endParaRPr lang="en-GB" altLang="en-US" dirty="0">
              <a:solidFill>
                <a:schemeClr val="tx1"/>
              </a:solidFill>
            </a:endParaRPr>
          </a:p>
          <a:p>
            <a:endParaRPr lang="en-GB" altLang="en-US" dirty="0">
              <a:solidFill>
                <a:schemeClr val="tx1"/>
              </a:solidFill>
            </a:endParaRPr>
          </a:p>
          <a:p>
            <a:endParaRPr lang="en-GB" altLang="en-US" dirty="0">
              <a:solidFill>
                <a:schemeClr val="tx1"/>
              </a:solidFill>
            </a:endParaRPr>
          </a:p>
          <a:p>
            <a:endParaRPr lang="en-GB" altLang="en-US" dirty="0">
              <a:solidFill>
                <a:schemeClr val="tx1"/>
              </a:solidFill>
            </a:endParaRPr>
          </a:p>
          <a:p>
            <a:endParaRPr lang="en-GB" altLang="en-US" dirty="0">
              <a:solidFill>
                <a:schemeClr val="tx1"/>
              </a:solidFill>
            </a:endParaRPr>
          </a:p>
          <a:p>
            <a:endParaRPr lang="en-GB" altLang="en-US" dirty="0">
              <a:solidFill>
                <a:schemeClr val="tx1"/>
              </a:solidFill>
            </a:endParaRPr>
          </a:p>
          <a:p>
            <a:endParaRPr lang="en-GB" alt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69226D-8813-89D4-3AA4-D4B4A3417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Copyright 2025 TIOFP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80A933-4DAE-C448-0BC4-A2A207762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C790AF-E796-C446-BD23-B35C767F8505}" type="slidenum">
              <a:rPr lang="en-GB" altLang="en-US" smtClean="0"/>
              <a:pPr>
                <a:defRPr/>
              </a:pPr>
              <a:t>27</a:t>
            </a:fld>
            <a:endParaRPr lang="en-GB" altLang="en-US" dirty="0"/>
          </a:p>
        </p:txBody>
      </p:sp>
      <p:pic>
        <p:nvPicPr>
          <p:cNvPr id="12" name="Picture 12" descr="Funny Weather Forecasting Stone Natural ...">
            <a:extLst>
              <a:ext uri="{FF2B5EF4-FFF2-40B4-BE49-F238E27FC236}">
                <a16:creationId xmlns:a16="http://schemas.microsoft.com/office/drawing/2014/main" id="{5C3CA769-DD2F-12B9-90A1-3F5FF9F6D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756" y="3791658"/>
            <a:ext cx="3256488" cy="236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Weather Science Cartoons and Comics ...">
            <a:extLst>
              <a:ext uri="{FF2B5EF4-FFF2-40B4-BE49-F238E27FC236}">
                <a16:creationId xmlns:a16="http://schemas.microsoft.com/office/drawing/2014/main" id="{CEF25DD3-1FA6-FAE6-B035-686588DF5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178" y="958228"/>
            <a:ext cx="2400454" cy="232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6700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B4E61-4FC5-BA17-96DA-D823F4914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859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GB" altLang="en-US" sz="3600" b="1" dirty="0">
                <a:solidFill>
                  <a:srgbClr val="002060"/>
                </a:solidFill>
                <a:latin typeface="+mn-lt"/>
              </a:rPr>
              <a:t>Enter: Structured Professional Judgement – SPJ’s </a:t>
            </a:r>
            <a:br>
              <a:rPr lang="en-GB" altLang="en-US" sz="3600" b="1" dirty="0">
                <a:solidFill>
                  <a:srgbClr val="002060"/>
                </a:solidFill>
                <a:latin typeface="+mn-lt"/>
              </a:rPr>
            </a:br>
            <a:r>
              <a:rPr lang="en-GB" altLang="en-US" sz="3600" b="1" dirty="0">
                <a:solidFill>
                  <a:srgbClr val="002060"/>
                </a:solidFill>
                <a:latin typeface="+mn-lt"/>
              </a:rPr>
              <a:t>(Third Generation)</a:t>
            </a:r>
            <a:endParaRPr lang="en-GB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56E53352-38D3-E60C-B530-E80934AFD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5" y="1773238"/>
            <a:ext cx="7543800" cy="4022725"/>
          </a:xfrm>
        </p:spPr>
        <p:txBody>
          <a:bodyPr rtlCol="0">
            <a:normAutofit/>
          </a:bodyPr>
          <a:lstStyle/>
          <a:p>
            <a:pPr marL="365125" indent="-255588" algn="ctr" eaLnBrk="1" fontAlgn="auto" hangingPunct="1">
              <a:spcBef>
                <a:spcPct val="0"/>
              </a:spcBef>
              <a:buFontTx/>
              <a:buNone/>
              <a:defRPr/>
            </a:pPr>
            <a:endParaRPr lang="en-GB" altLang="en-US" sz="2800" b="1" dirty="0">
              <a:solidFill>
                <a:srgbClr val="0033CC"/>
              </a:solidFill>
            </a:endParaRPr>
          </a:p>
          <a:p>
            <a:pPr marL="365125" indent="-255588" algn="ctr" eaLnBrk="1" fontAlgn="auto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800" dirty="0">
                <a:solidFill>
                  <a:srgbClr val="000000"/>
                </a:solidFill>
              </a:rPr>
              <a:t>Developed as:  </a:t>
            </a:r>
          </a:p>
          <a:p>
            <a:pPr marL="365125" indent="-255588" algn="ctr" eaLnBrk="1" fontAlgn="auto" hangingPunct="1">
              <a:spcBef>
                <a:spcPct val="0"/>
              </a:spcBef>
              <a:buFontTx/>
              <a:buNone/>
              <a:defRPr/>
            </a:pPr>
            <a:endParaRPr lang="en-GB" altLang="en-US" sz="2800" dirty="0">
              <a:solidFill>
                <a:srgbClr val="000000"/>
              </a:solidFill>
            </a:endParaRPr>
          </a:p>
          <a:p>
            <a:pPr marL="365125" indent="-255588" algn="ctr" eaLnBrk="1" fontAlgn="auto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solidFill>
                  <a:srgbClr val="000000"/>
                </a:solidFill>
              </a:rPr>
              <a:t>“One attempt to find middle ground has been structured clinical risk assessment”</a:t>
            </a:r>
          </a:p>
          <a:p>
            <a:pPr marL="365125" indent="-255588" algn="ctr" eaLnBrk="1" fontAlgn="auto" hangingPunct="1">
              <a:spcBef>
                <a:spcPct val="0"/>
              </a:spcBef>
              <a:buFontTx/>
              <a:buNone/>
              <a:defRPr/>
            </a:pPr>
            <a:endParaRPr lang="en-GB" altLang="en-US" sz="2800" b="1" dirty="0">
              <a:solidFill>
                <a:srgbClr val="000000"/>
              </a:solidFill>
            </a:endParaRPr>
          </a:p>
          <a:p>
            <a:pPr marL="365125" indent="-255588" algn="ctr" eaLnBrk="1" fontAlgn="auto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800" dirty="0">
                <a:solidFill>
                  <a:srgbClr val="000000"/>
                </a:solidFill>
              </a:rPr>
              <a:t>(Hilton, Harris and Rice, 2006).</a:t>
            </a:r>
            <a:endParaRPr lang="en-GB" altLang="en-US" sz="2800" b="1" dirty="0">
              <a:solidFill>
                <a:srgbClr val="000000"/>
              </a:solidFill>
            </a:endParaRPr>
          </a:p>
          <a:p>
            <a:pPr marL="365125" indent="-255588" algn="ctr" eaLnBrk="1" fontAlgn="auto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solidFill>
                  <a:srgbClr val="000000"/>
                </a:solidFill>
              </a:rPr>
              <a:t> </a:t>
            </a:r>
            <a:endParaRPr lang="en-GB" altLang="en-US" sz="2800" b="1" i="1" dirty="0">
              <a:solidFill>
                <a:srgbClr val="000000"/>
              </a:solidFill>
            </a:endParaRPr>
          </a:p>
          <a:p>
            <a:pPr marL="365125" indent="-255588" algn="ctr" eaLnBrk="1" fontAlgn="auto" hangingPunct="1">
              <a:spcBef>
                <a:spcPct val="0"/>
              </a:spcBef>
              <a:defRPr/>
            </a:pPr>
            <a:endParaRPr lang="en-GB" altLang="en-US" sz="2800" b="1" i="1" dirty="0">
              <a:solidFill>
                <a:srgbClr val="000000"/>
              </a:solidFill>
            </a:endParaRPr>
          </a:p>
          <a:p>
            <a:pPr marL="365125" indent="-255588" eaLnBrk="1" fontAlgn="auto" hangingPunct="1">
              <a:spcBef>
                <a:spcPct val="0"/>
              </a:spcBef>
              <a:buFontTx/>
              <a:buNone/>
              <a:defRPr/>
            </a:pPr>
            <a:endParaRPr lang="en-GB" altLang="en-US" b="1" dirty="0">
              <a:solidFill>
                <a:srgbClr val="0000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26E906-95E0-8D79-2014-258301FAF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Copyright 2025 TIOFP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17FD56-CAF5-EDF3-FD2A-C3FCC8849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316751-B588-1D47-A62D-EF11AE847DD3}" type="slidenum">
              <a:rPr lang="en-GB" altLang="en-US" smtClean="0"/>
              <a:pPr>
                <a:defRPr/>
              </a:pPr>
              <a:t>28</a:t>
            </a:fld>
            <a:endParaRPr lang="en-GB" altLang="en-US" dirty="0"/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Content Placeholder 2">
            <a:extLst>
              <a:ext uri="{FF2B5EF4-FFF2-40B4-BE49-F238E27FC236}">
                <a16:creationId xmlns:a16="http://schemas.microsoft.com/office/drawing/2014/main" id="{2552DEBC-2FE1-9522-98FB-523B2D2686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484784"/>
            <a:ext cx="8353425" cy="4823941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tx1"/>
                </a:solidFill>
              </a:rPr>
              <a:t>SPJ’s are a ‘merging’ of the unstructured clinical judgment and actuarial approaches [</a:t>
            </a:r>
            <a:r>
              <a:rPr lang="en-GB" altLang="en-US" sz="2400" i="1" dirty="0">
                <a:solidFill>
                  <a:schemeClr val="tx1"/>
                </a:solidFill>
              </a:rPr>
              <a:t>taking the best elements</a:t>
            </a:r>
            <a:r>
              <a:rPr lang="en-GB" altLang="en-US" sz="2400" dirty="0">
                <a:solidFill>
                  <a:schemeClr val="tx1"/>
                </a:solidFill>
              </a:rPr>
              <a:t>].</a:t>
            </a:r>
          </a:p>
          <a:p>
            <a:pPr marL="577850" lvl="1" indent="-285750" eaLnBrk="1" hangingPunct="1"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chemeClr val="tx1"/>
              </a:solidFill>
            </a:endParaRPr>
          </a:p>
          <a:p>
            <a:pPr marL="577850" lvl="1" indent="-285750" eaLnBrk="1" hangingPunct="1"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tx1"/>
                </a:solidFill>
              </a:rPr>
              <a:t>They integrate </a:t>
            </a:r>
            <a:r>
              <a:rPr lang="en-GB" altLang="en-US" sz="2400" b="1" dirty="0">
                <a:solidFill>
                  <a:schemeClr val="tx1"/>
                </a:solidFill>
              </a:rPr>
              <a:t>empirically supported risk factors with clinical judgment</a:t>
            </a:r>
            <a:r>
              <a:rPr lang="en-GB" altLang="en-US" sz="2400" dirty="0">
                <a:solidFill>
                  <a:schemeClr val="tx1"/>
                </a:solidFill>
              </a:rPr>
              <a:t>, looking at the potential for future violence (Chaimowitz et al., 2020). </a:t>
            </a:r>
          </a:p>
          <a:p>
            <a:pPr marL="577850" lvl="1" indent="-285750" eaLnBrk="1" hangingPunct="1"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chemeClr val="tx1"/>
              </a:solidFill>
            </a:endParaRPr>
          </a:p>
          <a:p>
            <a:pPr marL="577850" lvl="1" indent="-285750" eaLnBrk="1" hangingPunct="1"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tx1"/>
                </a:solidFill>
              </a:rPr>
              <a:t>Offers a helpful way to organise information, communicate knowledge, and aid consensus. </a:t>
            </a:r>
          </a:p>
          <a:p>
            <a:pPr marL="577850" lvl="1" indent="-285750" eaLnBrk="1" hangingPunct="1"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chemeClr val="tx1"/>
              </a:solidFill>
            </a:endParaRPr>
          </a:p>
          <a:p>
            <a:pPr marL="577850" lvl="1" indent="-285750" eaLnBrk="1" hangingPunct="1"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tx1"/>
                </a:solidFill>
              </a:rPr>
              <a:t>Allows for a common view to be established in terms of how best to manage risk and care needs (Doyle et al., 2008; Levin et al., 2018; Nyman et al., 2020).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CAC086E-47F8-C9D0-731D-63BBB850C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116632"/>
            <a:ext cx="7543800" cy="129614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GB" altLang="en-US" sz="3600" b="1" dirty="0">
                <a:solidFill>
                  <a:srgbClr val="002060"/>
                </a:solidFill>
                <a:latin typeface="+mn-lt"/>
              </a:rPr>
              <a:t>Enter the Structured Professional Judgement – SPJ’s (Third Generation)</a:t>
            </a:r>
            <a:endParaRPr lang="en-GB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38A73C-C00B-4CDE-8862-5F3B06D04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Copyright 2025 TIOFP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22742-EBD1-1882-6185-F8A34F6EE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6D3713-FDEA-7842-B8D5-CAE679959589}" type="slidenum">
              <a:rPr lang="en-GB" altLang="en-US" smtClean="0"/>
              <a:pPr>
                <a:defRPr/>
              </a:pPr>
              <a:t>29</a:t>
            </a:fld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6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A6D44715-3C62-A729-CB84-B5C5EBB903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313" y="836613"/>
            <a:ext cx="8183562" cy="4908550"/>
          </a:xfrm>
        </p:spPr>
        <p:txBody>
          <a:bodyPr rtlCol="0"/>
          <a:lstStyle/>
          <a:p>
            <a:pPr marL="36513" algn="ctr" eaLnBrk="1" fontAlgn="auto" hangingPunct="1">
              <a:spcBef>
                <a:spcPct val="0"/>
              </a:spcBef>
              <a:defRPr/>
            </a:pPr>
            <a:r>
              <a:rPr lang="en-GB" altLang="en-US" sz="4400" b="1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Historical Developments</a:t>
            </a:r>
            <a:endParaRPr lang="en-GB" altLang="en-US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3" algn="ctr" eaLnBrk="1" fontAlgn="auto" hangingPunct="1">
              <a:spcBef>
                <a:spcPct val="0"/>
              </a:spcBef>
              <a:defRPr/>
            </a:pPr>
            <a:endParaRPr lang="en-GB" altLang="en-US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3" algn="ctr" eaLnBrk="1" fontAlgn="auto" hangingPunct="1">
              <a:spcBef>
                <a:spcPct val="0"/>
              </a:spcBef>
              <a:defRPr/>
            </a:pPr>
            <a:r>
              <a:rPr lang="en-GB" altLang="en-US" sz="3600" b="1" i="1" cap="non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“Yes, risk taking is inherently failure-prone. Otherwise, it would be called sure-thing-taking”</a:t>
            </a:r>
          </a:p>
          <a:p>
            <a:pPr marL="36513" algn="ctr" eaLnBrk="1" fontAlgn="auto" hangingPunct="1">
              <a:spcBef>
                <a:spcPct val="0"/>
              </a:spcBef>
              <a:defRPr/>
            </a:pPr>
            <a:endParaRPr lang="en-GB" alt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513" algn="ctr" eaLnBrk="1" fontAlgn="auto" hangingPunct="1">
              <a:spcBef>
                <a:spcPct val="0"/>
              </a:spcBef>
              <a:defRPr/>
            </a:pPr>
            <a:r>
              <a:rPr lang="en-GB" altLang="en-US" sz="3600" b="1" i="1" cap="non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Jim McMahon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EFB438-88B6-C5AF-0A1D-B9903673D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Copyright 2025 TIOFP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E1060F-AB0D-3935-4802-025637C23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1E1EC-FA31-644F-B7CC-814117E4B327}" type="slidenum">
              <a:rPr lang="en-GB" altLang="en-US" smtClean="0"/>
              <a:pPr>
                <a:defRPr/>
              </a:pPr>
              <a:t>3</a:t>
            </a:fld>
            <a:endParaRPr lang="en-GB" altLang="en-US" dirty="0"/>
          </a:p>
        </p:txBody>
      </p:sp>
      <p:pic>
        <p:nvPicPr>
          <p:cNvPr id="9220" name="Picture 4" descr="Jim McMahon Recalls Rock-Star Fame With ...">
            <a:extLst>
              <a:ext uri="{FF2B5EF4-FFF2-40B4-BE49-F238E27FC236}">
                <a16:creationId xmlns:a16="http://schemas.microsoft.com/office/drawing/2014/main" id="{4319A1E9-DE5A-A78B-86E3-7354E7FE6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692" y="4365104"/>
            <a:ext cx="2976601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ndAc>
      <p:endSnd/>
    </p:sndAc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241B8C-454A-C854-C034-AD63184F9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Copyright 2025 TIOFP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4A0975-5328-80AA-B802-67F6405CF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C790AF-E796-C446-BD23-B35C767F8505}" type="slidenum">
              <a:rPr lang="en-GB" altLang="en-US" smtClean="0"/>
              <a:pPr>
                <a:defRPr/>
              </a:pPr>
              <a:t>30</a:t>
            </a:fld>
            <a:endParaRPr lang="en-GB" alt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AC59826-8CBC-B8D7-7C60-D4F66F5C5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92367"/>
            <a:ext cx="2185988" cy="283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4E200A87-7725-C9B9-1E89-DBF2C0B016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41" y="331421"/>
            <a:ext cx="2016224" cy="290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SVR-20 v2 Manual [SVR20V2-M] - £85.00 ...">
            <a:extLst>
              <a:ext uri="{FF2B5EF4-FFF2-40B4-BE49-F238E27FC236}">
                <a16:creationId xmlns:a16="http://schemas.microsoft.com/office/drawing/2014/main" id="{0415D8D2-3794-45C5-7BB2-EBE8318F9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42526"/>
            <a:ext cx="2016224" cy="270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Spousal Assault Risk Assessment Guide ...">
            <a:extLst>
              <a:ext uri="{FF2B5EF4-FFF2-40B4-BE49-F238E27FC236}">
                <a16:creationId xmlns:a16="http://schemas.microsoft.com/office/drawing/2014/main" id="{1205EDB6-F6CA-177B-9D75-8455145A2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521" y="3455627"/>
            <a:ext cx="2067554" cy="266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Brief Spousal Assault Form for the ...">
            <a:extLst>
              <a:ext uri="{FF2B5EF4-FFF2-40B4-BE49-F238E27FC236}">
                <a16:creationId xmlns:a16="http://schemas.microsoft.com/office/drawing/2014/main" id="{4A834422-83A0-EDF0-1BDB-102CADF49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996" y="431089"/>
            <a:ext cx="2336604" cy="302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5024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AEC91-9F3B-1A00-0358-E46DB9897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+mn-lt"/>
              </a:rPr>
              <a:t>New SPJ – area is always advancing…..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BC001A1-522A-1FE6-A9DE-4F4BE33CC7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8406" y="1846263"/>
            <a:ext cx="2831638" cy="40227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FBBFC2-46B2-CCA9-B767-37CD9CB64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Copyright 2025 TIOFP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3D092F-D4CA-3F74-BAA3-69A1B9EFD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C790AF-E796-C446-BD23-B35C767F8505}" type="slidenum">
              <a:rPr lang="en-GB" altLang="en-US" smtClean="0"/>
              <a:pPr>
                <a:defRPr/>
              </a:pPr>
              <a:t>31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410700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713" name="Rectangle 72712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715" name="Rectangle 72714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2717" name="Rectangle 72716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D1FD8-49FA-CD7C-8C03-3A9CAC5FA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6512" y="6459785"/>
            <a:ext cx="3828877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GB">
                <a:solidFill>
                  <a:schemeClr val="tx2"/>
                </a:solidFill>
              </a:rPr>
              <a:t>Copyright 2025 TIOFP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AE349-C282-7F21-3D7D-E650E85FA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92291" y="6459785"/>
            <a:ext cx="81707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BEA876FC-BB84-6346-B65E-D6D5F668B4F2}" type="slidenum">
              <a:rPr lang="en-GB" altLang="en-US">
                <a:solidFill>
                  <a:schemeClr val="tx2"/>
                </a:solidFill>
              </a:rPr>
              <a:pPr>
                <a:spcAft>
                  <a:spcPts val="600"/>
                </a:spcAft>
                <a:defRPr/>
              </a:pPr>
              <a:t>32</a:t>
            </a:fld>
            <a:endParaRPr lang="en-GB" altLang="en-US">
              <a:solidFill>
                <a:schemeClr val="tx2"/>
              </a:solidFill>
            </a:endParaRPr>
          </a:p>
        </p:txBody>
      </p:sp>
      <p:graphicFrame>
        <p:nvGraphicFramePr>
          <p:cNvPr id="72710" name="Content Placeholder 2">
            <a:extLst>
              <a:ext uri="{FF2B5EF4-FFF2-40B4-BE49-F238E27FC236}">
                <a16:creationId xmlns:a16="http://schemas.microsoft.com/office/drawing/2014/main" id="{D1AC5577-2CF3-5060-3496-E71FA485B5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2307440"/>
              </p:ext>
            </p:extLst>
          </p:nvPr>
        </p:nvGraphicFramePr>
        <p:xfrm>
          <a:off x="3556396" y="332656"/>
          <a:ext cx="5264075" cy="5957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2710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91" name="Rectangle 16390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C55C3C3E-9E9D-A304-2522-CC2791C5750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3900" y="643467"/>
            <a:ext cx="4691270" cy="5054008"/>
          </a:xfr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sz="6200" b="1" spc="0" dirty="0">
                <a:latin typeface="+mn-lt"/>
                <a:cs typeface="Arial"/>
              </a:rPr>
              <a:t>There remain biases here we still need to manage though…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D17E04A4-2262-AAD2-0A14-881A3E06E3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86814" y="453050"/>
            <a:ext cx="3005657" cy="5833057"/>
          </a:xfrm>
        </p:spPr>
        <p:txBody>
          <a:bodyPr rtlCol="0" anchor="ctr">
            <a:normAutofit/>
          </a:bodyPr>
          <a:lstStyle/>
          <a:p>
            <a:pPr marL="565150" indent="-457200" eaLnBrk="1" fontAlgn="auto" hangingPunct="1">
              <a:spcBef>
                <a:spcPct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900" b="1" cap="none" spc="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These are not always intentional. </a:t>
            </a:r>
          </a:p>
          <a:p>
            <a:pPr marL="565150" indent="-457200" eaLnBrk="1" fontAlgn="auto" hangingPunct="1">
              <a:spcBef>
                <a:spcPct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GB" altLang="en-US" sz="2900" b="1" cap="none" spc="0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  <a:p>
            <a:pPr marL="565150" indent="-457200" eaLnBrk="1" fontAlgn="auto" hangingPunct="1">
              <a:spcBef>
                <a:spcPct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900" b="1" cap="none" spc="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They can be implicit….</a:t>
            </a:r>
          </a:p>
          <a:p>
            <a:pPr marL="565150" indent="-457200" eaLnBrk="1" fontAlgn="auto" hangingPunct="1">
              <a:spcBef>
                <a:spcPct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GB" altLang="en-US" sz="2900" b="1" cap="none" spc="0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  <a:p>
            <a:pPr marL="565150" indent="-457200" eaLnBrk="1" fontAlgn="auto" hangingPunct="1">
              <a:spcBef>
                <a:spcPct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900" b="1" cap="none" spc="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Heuristics are a good example here.</a:t>
            </a:r>
          </a:p>
          <a:p>
            <a:pPr marL="565150" indent="-457200" eaLnBrk="1" fontAlgn="auto" hangingPunct="1">
              <a:spcBef>
                <a:spcPct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GB" altLang="en-US" cap="none" spc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393" name="Straight Connector 16392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0992" y="1391367"/>
            <a:ext cx="0" cy="355820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5" name="Rectangle 16394">
            <a:extLst>
              <a:ext uri="{FF2B5EF4-FFF2-40B4-BE49-F238E27FC236}">
                <a16:creationId xmlns:a16="http://schemas.microsoft.com/office/drawing/2014/main" id="{8A549DE7-671D-4575-AF43-858FD9998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397" name="Rectangle 16396">
            <a:extLst>
              <a:ext uri="{FF2B5EF4-FFF2-40B4-BE49-F238E27FC236}">
                <a16:creationId xmlns:a16="http://schemas.microsoft.com/office/drawing/2014/main" id="{C22D9B36-9BE7-472B-8808-7E0D68107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40942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9CCD53-94EC-43D9-27A5-70CB2A806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638" y="6459785"/>
            <a:ext cx="361710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GB"/>
              <a:t>Copyright 2025 TIOFP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26DB34-FC4F-6C4A-8D7F-CA4F3CB2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F7DFAEA5-EB56-0B4A-977D-C6C1DEF78145}" type="slidenum">
              <a:rPr lang="en-GB" altLang="en-US" smtClean="0"/>
              <a:pPr>
                <a:spcAft>
                  <a:spcPts val="600"/>
                </a:spcAft>
                <a:defRPr/>
              </a:pPr>
              <a:t>33</a:t>
            </a:fld>
            <a:endParaRPr lang="en-GB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331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791" name="Rectangle 75790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792" name="Rectangle 75791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5793" name="Rectangle 7579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2948E-DB13-A38C-7B06-1E4736C43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6512" y="6459785"/>
            <a:ext cx="3828877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GB">
                <a:solidFill>
                  <a:schemeClr val="tx2"/>
                </a:solidFill>
              </a:rPr>
              <a:t>Copyright 2025 TIOFP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5FFFF-F772-0A4A-B219-8636B69E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92291" y="6459785"/>
            <a:ext cx="81707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82902AD7-2DF7-4B4A-B5E5-D9646E6220B8}" type="slidenum">
              <a:rPr lang="en-GB" altLang="en-US">
                <a:solidFill>
                  <a:schemeClr val="tx2"/>
                </a:solidFill>
              </a:rPr>
              <a:pPr>
                <a:spcAft>
                  <a:spcPts val="600"/>
                </a:spcAft>
                <a:defRPr/>
              </a:pPr>
              <a:t>34</a:t>
            </a:fld>
            <a:endParaRPr lang="en-GB" altLang="en-US">
              <a:solidFill>
                <a:schemeClr val="tx2"/>
              </a:solidFill>
            </a:endParaRPr>
          </a:p>
        </p:txBody>
      </p:sp>
      <p:graphicFrame>
        <p:nvGraphicFramePr>
          <p:cNvPr id="75794" name="Content Placeholder 2">
            <a:extLst>
              <a:ext uri="{FF2B5EF4-FFF2-40B4-BE49-F238E27FC236}">
                <a16:creationId xmlns:a16="http://schemas.microsoft.com/office/drawing/2014/main" id="{5F60A07C-A966-D8E5-8650-BD1921EFF7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8480860"/>
              </p:ext>
            </p:extLst>
          </p:nvPr>
        </p:nvGraphicFramePr>
        <p:xfrm>
          <a:off x="3556396" y="260648"/>
          <a:ext cx="5336083" cy="6029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09C2859-9899-D834-E2C7-1CCCB9B17384}"/>
              </a:ext>
            </a:extLst>
          </p:cNvPr>
          <p:cNvSpPr txBox="1"/>
          <p:nvPr/>
        </p:nvSpPr>
        <p:spPr>
          <a:xfrm>
            <a:off x="195873" y="0"/>
            <a:ext cx="2730729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Judgemental heuristics </a:t>
            </a:r>
          </a:p>
          <a:p>
            <a:endParaRPr lang="en-US" b="1" i="1" dirty="0"/>
          </a:p>
          <a:p>
            <a:pPr algn="ctr"/>
            <a:r>
              <a:rPr lang="en-US" sz="2000" i="1" dirty="0"/>
              <a:t>“My experience tells me they are untreatable and risky”</a:t>
            </a:r>
          </a:p>
          <a:p>
            <a:pPr algn="ctr"/>
            <a:endParaRPr lang="en-US" sz="2000" i="1" dirty="0"/>
          </a:p>
          <a:p>
            <a:pPr algn="ctr"/>
            <a:r>
              <a:rPr lang="en-US" sz="2000" i="1" dirty="0"/>
              <a:t>”All those with personality disorder are a risk”</a:t>
            </a:r>
          </a:p>
          <a:p>
            <a:pPr algn="ctr"/>
            <a:endParaRPr lang="en-US" sz="2000" i="1" dirty="0"/>
          </a:p>
          <a:p>
            <a:pPr algn="ctr"/>
            <a:r>
              <a:rPr lang="en-US" sz="2000" i="1" dirty="0"/>
              <a:t>“From my experience you can’t trust someone with paranoid schizophrenia, they can blow at any point”</a:t>
            </a:r>
          </a:p>
          <a:p>
            <a:pPr algn="ctr"/>
            <a:endParaRPr lang="en-US" sz="2000" i="1" dirty="0"/>
          </a:p>
          <a:p>
            <a:pPr algn="ctr"/>
            <a:r>
              <a:rPr lang="en-US" sz="2000" i="1" dirty="0"/>
              <a:t>“They sexually offended because of their own sexual abuse, its obvious”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5794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856" name="Rectangle 78855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858" name="Rectangle 78857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1870FB-1342-361F-DD45-9D81B9DDD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GB" sz="3100" b="1">
                <a:solidFill>
                  <a:srgbClr val="FFFFFF"/>
                </a:solidFill>
                <a:latin typeface="+mn-lt"/>
              </a:rPr>
              <a:t>We still need to guard against these factors, even with structured clinical risk assessments</a:t>
            </a:r>
          </a:p>
        </p:txBody>
      </p:sp>
      <p:sp>
        <p:nvSpPr>
          <p:cNvPr id="78860" name="Rectangle 78859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8851" name="Content Placeholder 2">
            <a:extLst>
              <a:ext uri="{FF2B5EF4-FFF2-40B4-BE49-F238E27FC236}">
                <a16:creationId xmlns:a16="http://schemas.microsoft.com/office/drawing/2014/main" id="{4A0C5285-CBB3-A88F-3AA0-31E31AEB42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23862" y="116632"/>
            <a:ext cx="5664628" cy="6480720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cs typeface="Calibri" panose="020F0502020204030204" pitchFamily="34" charset="0"/>
              </a:rPr>
              <a:t>Evidence does </a:t>
            </a:r>
            <a:r>
              <a:rPr lang="en-US" altLang="en-US" sz="2400" b="1" dirty="0">
                <a:solidFill>
                  <a:schemeClr val="tx1"/>
                </a:solidFill>
                <a:cs typeface="Calibri" panose="020F0502020204030204" pitchFamily="34" charset="0"/>
              </a:rPr>
              <a:t>not</a:t>
            </a:r>
            <a:r>
              <a:rPr lang="en-US" altLang="en-US" sz="2400" dirty="0">
                <a:solidFill>
                  <a:schemeClr val="tx1"/>
                </a:solidFill>
                <a:cs typeface="Calibri" panose="020F0502020204030204" pitchFamily="34" charset="0"/>
              </a:rPr>
              <a:t> suggest forensic practitioners exempt from bias (e.g. Dror and Murrie 2018, Murrie and Boccaccini, 2015).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cs typeface="Calibri" panose="020F0502020204030204" pitchFamily="34" charset="0"/>
              </a:rPr>
              <a:t>Indeed, as forensic practitioners we collect and consider large amounts of information (e.g. Ackerman 2006) that we need to synthesize. No standard way of doing this.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cs typeface="Calibri" panose="020F0502020204030204" pitchFamily="34" charset="0"/>
              </a:rPr>
              <a:t>Our opinions are thus particularly vulnerable to these biasing effects (</a:t>
            </a:r>
            <a:r>
              <a:rPr lang="en-US" altLang="en-US" sz="2400" dirty="0">
                <a:solidFill>
                  <a:schemeClr val="tx1"/>
                </a:solidFill>
              </a:rPr>
              <a:t>Neal et al. 2022).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cs typeface="Calibri" panose="020F0502020204030204" pitchFamily="34" charset="0"/>
              </a:rPr>
              <a:t>Awareness is key and managing </a:t>
            </a:r>
            <a:r>
              <a:rPr lang="en-US" altLang="en-US" sz="2400" b="1" dirty="0">
                <a:solidFill>
                  <a:srgbClr val="00B050"/>
                </a:solidFill>
                <a:cs typeface="Calibri" panose="020F0502020204030204" pitchFamily="34" charset="0"/>
              </a:rPr>
              <a:t>environmental stressors </a:t>
            </a:r>
            <a:r>
              <a:rPr lang="en-US" altLang="en-US" sz="2400" dirty="0">
                <a:solidFill>
                  <a:schemeClr val="tx1"/>
                </a:solidFill>
                <a:cs typeface="Calibri" panose="020F0502020204030204" pitchFamily="34" charset="0"/>
              </a:rPr>
              <a:t>that could impact on us: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i="1" dirty="0">
                <a:solidFill>
                  <a:schemeClr val="tx1"/>
                </a:solidFill>
                <a:cs typeface="Calibri" panose="020F0502020204030204" pitchFamily="34" charset="0"/>
              </a:rPr>
              <a:t>stress, sleep, nourishment, open-plan offices, noise, comfort, load.</a:t>
            </a:r>
          </a:p>
          <a:p>
            <a:pPr>
              <a:buFont typeface="Arial" panose="020B0604020202020204" pitchFamily="34" charset="0"/>
              <a:buChar char="•"/>
            </a:pPr>
            <a:endParaRPr lang="en-GB" alt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6BBD1-0487-3CED-71D4-0CA67ACA9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6512" y="6459785"/>
            <a:ext cx="3828877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GB">
                <a:solidFill>
                  <a:schemeClr val="tx2"/>
                </a:solidFill>
              </a:rPr>
              <a:t>Copyright 2025 TIOFP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2AF7B-47E4-0588-3E36-5E56FA1BC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92291" y="6459785"/>
            <a:ext cx="81707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E17C83E8-0027-174A-8412-A5DB80A4E412}" type="slidenum">
              <a:rPr lang="en-GB" altLang="en-US">
                <a:solidFill>
                  <a:schemeClr val="tx2"/>
                </a:solidFill>
              </a:rPr>
              <a:pPr>
                <a:spcAft>
                  <a:spcPts val="600"/>
                </a:spcAft>
                <a:defRPr/>
              </a:pPr>
              <a:t>35</a:t>
            </a:fld>
            <a:endParaRPr lang="en-GB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905" name="Rectangle 80904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907" name="Rectangle 80906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5F5687-5484-6B28-407F-B5C1EEDF5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GB" sz="3100" b="1">
                <a:solidFill>
                  <a:srgbClr val="FFFFFF"/>
                </a:solidFill>
                <a:latin typeface="+mn-lt"/>
              </a:rPr>
              <a:t>How can we reduce bias as much as possible?</a:t>
            </a:r>
          </a:p>
        </p:txBody>
      </p:sp>
      <p:sp>
        <p:nvSpPr>
          <p:cNvPr id="80909" name="Rectangle 80908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9AEFE-38F9-3D80-3D6B-3CF4257C7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6512" y="6459785"/>
            <a:ext cx="3828877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GB">
                <a:solidFill>
                  <a:schemeClr val="tx2"/>
                </a:solidFill>
              </a:rPr>
              <a:t>Copyright 2025 TIOFP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97494-B383-920C-F4D4-7B66BED4B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92291" y="6459785"/>
            <a:ext cx="81707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016E65FA-AF44-BA42-828C-8A0FB9D4C363}" type="slidenum">
              <a:rPr lang="en-GB" altLang="en-US">
                <a:solidFill>
                  <a:schemeClr val="tx2"/>
                </a:solidFill>
              </a:rPr>
              <a:pPr>
                <a:spcAft>
                  <a:spcPts val="600"/>
                </a:spcAft>
                <a:defRPr/>
              </a:pPr>
              <a:t>36</a:t>
            </a:fld>
            <a:endParaRPr lang="en-GB" altLang="en-US">
              <a:solidFill>
                <a:schemeClr val="tx2"/>
              </a:solidFill>
            </a:endParaRPr>
          </a:p>
        </p:txBody>
      </p:sp>
      <p:graphicFrame>
        <p:nvGraphicFramePr>
          <p:cNvPr id="80901" name="Content Placeholder 2">
            <a:extLst>
              <a:ext uri="{FF2B5EF4-FFF2-40B4-BE49-F238E27FC236}">
                <a16:creationId xmlns:a16="http://schemas.microsoft.com/office/drawing/2014/main" id="{4FAB44B2-1948-7258-0AF1-9D204B982C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8519221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0901" grpId="0">
        <p:bldAsOne/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31052E54-6443-EAA0-0FAE-0FFB4CFBB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28800"/>
            <a:ext cx="8784975" cy="4608511"/>
          </a:xfrm>
        </p:spPr>
        <p:txBody>
          <a:bodyPr rtlCol="0">
            <a:normAutofit fontScale="25000" lnSpcReduction="20000"/>
          </a:bodyPr>
          <a:lstStyle/>
          <a:p>
            <a:pPr marL="365125" indent="-255588" algn="ctr" eaLnBrk="1" fontAlgn="auto" hangingPunct="1">
              <a:spcBef>
                <a:spcPct val="0"/>
              </a:spcBef>
              <a:buFontTx/>
              <a:buNone/>
              <a:defRPr/>
            </a:pPr>
            <a:endParaRPr lang="en-GB" altLang="en-US" sz="28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1037" indent="-571500" eaLnBrk="1" fontAlgn="auto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96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There are </a:t>
            </a:r>
            <a:r>
              <a:rPr lang="en-GB" altLang="en-US" sz="9600" u="sng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unstructured clinical</a:t>
            </a:r>
            <a:r>
              <a:rPr lang="en-GB" altLang="en-US" sz="96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forms of risk assessment (‘Sherlock Holmes’/Clinical Gut’ approach).</a:t>
            </a:r>
          </a:p>
          <a:p>
            <a:pPr marL="681037" indent="-571500" eaLnBrk="1" fontAlgn="auto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GB" altLang="en-US" sz="4800" dirty="0">
              <a:solidFill>
                <a:schemeClr val="tx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1037" indent="-571500" eaLnBrk="1" fontAlgn="auto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96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There are </a:t>
            </a:r>
            <a:r>
              <a:rPr lang="en-GB" altLang="en-US" sz="9600" u="sng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actuarial</a:t>
            </a:r>
            <a:r>
              <a:rPr lang="en-GB" altLang="en-US" sz="96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forms (number-crunching)</a:t>
            </a:r>
          </a:p>
          <a:p>
            <a:pPr marL="109537" indent="0" eaLnBrk="1" fontAlgn="auto" hangingPunct="1">
              <a:lnSpc>
                <a:spcPct val="120000"/>
              </a:lnSpc>
              <a:spcBef>
                <a:spcPct val="0"/>
              </a:spcBef>
              <a:buFont typeface="Calibri" panose="020F0502020204030204" pitchFamily="34" charset="0"/>
              <a:buNone/>
              <a:defRPr/>
            </a:pPr>
            <a:endParaRPr lang="en-GB" altLang="en-US" sz="4800" dirty="0">
              <a:solidFill>
                <a:schemeClr val="tx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1037" indent="-571500" eaLnBrk="1" fontAlgn="auto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96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Problems and benefits to both.</a:t>
            </a:r>
          </a:p>
          <a:p>
            <a:pPr marL="681037" indent="-571500" eaLnBrk="1" fontAlgn="auto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GB" altLang="en-US" sz="9600" dirty="0">
              <a:solidFill>
                <a:schemeClr val="tx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1037" indent="-571500" eaLnBrk="1" fontAlgn="auto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96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To reach a ‘middle-ground’ </a:t>
            </a:r>
            <a:r>
              <a:rPr lang="en-GB" altLang="en-US" sz="9600" u="sng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structured clinical risk assessments were developed (SPJ’s)</a:t>
            </a:r>
            <a:r>
              <a:rPr lang="en-GB" altLang="en-US" sz="96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FD0A819-0486-AE5A-8F2D-B4C694F78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304" y="287339"/>
            <a:ext cx="8424168" cy="119744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GB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So, what is the ‘take home message’ from all of this?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142F36-3998-1D2B-C7D2-B2D41A784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Copyright 2025 TIOFP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2F8F74-F58A-0C32-B13A-1A25D1DA7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E29B6-42C6-1E47-84EF-4DD690A4280B}" type="slidenum">
              <a:rPr lang="en-GB" altLang="en-US" smtClean="0"/>
              <a:pPr>
                <a:defRPr/>
              </a:pPr>
              <a:t>37</a:t>
            </a:fld>
            <a:endParaRPr lang="en-GB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C546DD7-2318-8F6E-ED0B-A28E9D5D2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D5BEDF5E-CAC0-8361-FC4D-56CFC875D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60648"/>
            <a:ext cx="8784975" cy="5832648"/>
          </a:xfrm>
        </p:spPr>
        <p:txBody>
          <a:bodyPr rtlCol="0">
            <a:normAutofit/>
          </a:bodyPr>
          <a:lstStyle/>
          <a:p>
            <a:pPr marL="566737" indent="-457200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GB" altLang="en-US" sz="28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But remember </a:t>
            </a:r>
            <a:r>
              <a:rPr lang="en-GB" altLang="en-US" sz="28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– we still do not have a good understanding of the </a:t>
            </a:r>
            <a:r>
              <a:rPr lang="en-GB" altLang="en-US" sz="2800" b="1" dirty="0">
                <a:solidFill>
                  <a:srgbClr val="7030A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mechanisms</a:t>
            </a:r>
            <a:r>
              <a:rPr lang="en-GB" altLang="en-US" sz="28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that could explain resulting aggression,– our understanding of moderating and mediating factors remains somewhat limited (Badruddin et al, 2024). Thus, we tend to </a:t>
            </a:r>
            <a:r>
              <a:rPr lang="en-GB" altLang="en-US" sz="28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explain aggression risk </a:t>
            </a:r>
            <a:r>
              <a:rPr lang="en-GB" altLang="en-US" sz="28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via unstructured clinical opinion still.</a:t>
            </a:r>
          </a:p>
          <a:p>
            <a:pPr marL="566737" indent="-457200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endParaRPr lang="en-GB" altLang="en-US" sz="2800" dirty="0">
              <a:solidFill>
                <a:schemeClr val="tx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66737" indent="-457200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GB" altLang="en-US" sz="28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There are also developments on the horizon – </a:t>
            </a:r>
            <a:r>
              <a:rPr lang="en-GB" altLang="en-US" sz="2800" b="1" dirty="0">
                <a:solidFill>
                  <a:srgbClr val="7030A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collaborative risk assessment </a:t>
            </a:r>
            <a:r>
              <a:rPr lang="en-GB" altLang="en-US" sz="28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that involves the client in the process (Swift et al, 2025). </a:t>
            </a:r>
          </a:p>
          <a:p>
            <a:pPr marL="858837" lvl="1" indent="-457200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GB" altLang="en-US" sz="26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There is value here – it is about </a:t>
            </a:r>
            <a:r>
              <a:rPr lang="en-GB" altLang="en-US" sz="26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en-GB" altLang="en-US" sz="26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of completion. </a:t>
            </a:r>
          </a:p>
          <a:p>
            <a:pPr marL="858837" lvl="1" indent="-457200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GB" altLang="en-US" sz="26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But, collaborative risk assessment is not yet fully evaluated – it is too new to determine the ‘how to’ and effects.</a:t>
            </a:r>
            <a:endParaRPr lang="en-GB" altLang="en-US" sz="2600" dirty="0">
              <a:solidFill>
                <a:srgbClr val="008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43296D-5FF8-F1E5-3EF2-433E3D0C2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Copyright 2025 TIOFP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859023-81CC-F958-4E6B-287591CE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E29B6-42C6-1E47-84EF-4DD690A4280B}" type="slidenum">
              <a:rPr lang="en-GB" altLang="en-US" smtClean="0"/>
              <a:pPr>
                <a:defRPr/>
              </a:pPr>
              <a:t>38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578117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E9C69-F2C1-D6AA-5CB2-945D26180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Copyright 2025 TIOFP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BBD4C-2FE5-52D9-9FD8-407693F21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27948-B4B4-9949-A596-0416F33E9C9E}" type="slidenum">
              <a:rPr lang="en-GB" altLang="en-US" smtClean="0"/>
              <a:pPr>
                <a:defRPr/>
              </a:pPr>
              <a:t>39</a:t>
            </a:fld>
            <a:endParaRPr lang="en-GB" altLang="en-US" dirty="0"/>
          </a:p>
        </p:txBody>
      </p:sp>
      <p:pic>
        <p:nvPicPr>
          <p:cNvPr id="8196" name="Picture 4" descr="weather forecast : r/funny">
            <a:extLst>
              <a:ext uri="{FF2B5EF4-FFF2-40B4-BE49-F238E27FC236}">
                <a16:creationId xmlns:a16="http://schemas.microsoft.com/office/drawing/2014/main" id="{C2C8CAD4-C6FD-6EE7-51AD-386221BA76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88"/>
          <a:stretch>
            <a:fillRect/>
          </a:stretch>
        </p:blipFill>
        <p:spPr bwMode="auto">
          <a:xfrm>
            <a:off x="2914650" y="548680"/>
            <a:ext cx="331470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3D80B23A-5B64-287D-D5CB-D6DD51AFD6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91759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+mn-lt"/>
              </a:rPr>
              <a:t>Thanks for listening!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3EE2-F78B-11E6-3824-40249F5F2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bit of history...</a:t>
            </a:r>
            <a:br>
              <a:rPr lang="en-GB" alt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B20A81-169A-344B-BB34-B49075B60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638" y="6459785"/>
            <a:ext cx="361710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GB" dirty="0"/>
              <a:t>Copyright 2025 TIOFP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0045DE-A229-34B1-0F5C-68FE50ABE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8546C835-A24D-E243-9D27-9DEC89A8748E}" type="slidenum">
              <a:rPr lang="en-GB" altLang="en-US" smtClean="0"/>
              <a:pPr>
                <a:spcAft>
                  <a:spcPts val="600"/>
                </a:spcAft>
                <a:defRPr/>
              </a:pPr>
              <a:t>4</a:t>
            </a:fld>
            <a:endParaRPr lang="en-GB" altLang="en-US"/>
          </a:p>
        </p:txBody>
      </p:sp>
      <p:graphicFrame>
        <p:nvGraphicFramePr>
          <p:cNvPr id="13316" name="Rectangle 3">
            <a:extLst>
              <a:ext uri="{FF2B5EF4-FFF2-40B4-BE49-F238E27FC236}">
                <a16:creationId xmlns:a16="http://schemas.microsoft.com/office/drawing/2014/main" id="{719215EF-B889-BE70-D713-AF4757DEE0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2697270"/>
              </p:ext>
            </p:extLst>
          </p:nvPr>
        </p:nvGraphicFramePr>
        <p:xfrm>
          <a:off x="395536" y="1333445"/>
          <a:ext cx="8352928" cy="4831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sndAc>
      <p:endSnd/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1948B-7531-C56C-6F74-C468738A6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8755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Johnny Baxstrom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061FC-89F4-8F8F-006A-C5E1BB063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638" y="6459785"/>
            <a:ext cx="361710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GB" dirty="0"/>
              <a:t>Copyright 2025 TIOFP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29C16-1009-3404-4401-1069E8E68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64B78333-1DD6-D644-924E-1CDECAF96FCC}" type="slidenum">
              <a:rPr lang="en-GB" altLang="en-US" smtClean="0"/>
              <a:pPr>
                <a:spcAft>
                  <a:spcPts val="600"/>
                </a:spcAft>
                <a:defRPr/>
              </a:pPr>
              <a:t>5</a:t>
            </a:fld>
            <a:endParaRPr lang="en-GB" altLang="en-US"/>
          </a:p>
        </p:txBody>
      </p:sp>
      <p:graphicFrame>
        <p:nvGraphicFramePr>
          <p:cNvPr id="17413" name="Content Placeholder 2">
            <a:extLst>
              <a:ext uri="{FF2B5EF4-FFF2-40B4-BE49-F238E27FC236}">
                <a16:creationId xmlns:a16="http://schemas.microsoft.com/office/drawing/2014/main" id="{77F1C78F-F978-F108-4581-A42C464C33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1011239"/>
              </p:ext>
            </p:extLst>
          </p:nvPr>
        </p:nvGraphicFramePr>
        <p:xfrm>
          <a:off x="179512" y="1737360"/>
          <a:ext cx="8784976" cy="4147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41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5CED116B-0792-1439-609D-D4BD951E17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1520" y="332657"/>
            <a:ext cx="8424169" cy="553633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</a:rPr>
              <a:t>Court held that Mr Baxstrom was </a:t>
            </a:r>
            <a:r>
              <a:rPr lang="en-US" altLang="en-US" sz="2400" b="1" dirty="0">
                <a:solidFill>
                  <a:schemeClr val="tx1"/>
                </a:solidFill>
              </a:rPr>
              <a:t>denied</a:t>
            </a:r>
            <a:r>
              <a:rPr lang="en-US" altLang="en-US" sz="2400" dirty="0">
                <a:solidFill>
                  <a:schemeClr val="tx1"/>
                </a:solidFill>
              </a:rPr>
              <a:t> equal protection of the laws :</a:t>
            </a:r>
          </a:p>
          <a:p>
            <a:pPr marL="657225" lvl="1" indent="-457200">
              <a:buFont typeface="+mj-lt"/>
              <a:buAutoNum type="arabicPeriod"/>
            </a:pPr>
            <a:r>
              <a:rPr lang="en-US" altLang="en-US" sz="2400" dirty="0">
                <a:solidFill>
                  <a:schemeClr val="tx1"/>
                </a:solidFill>
              </a:rPr>
              <a:t>Has been denied a review of his civil commitment by a jury.</a:t>
            </a:r>
          </a:p>
          <a:p>
            <a:pPr marL="657225" lvl="1" indent="-457200">
              <a:buFont typeface="+mj-lt"/>
              <a:buAutoNum type="arabicPeriod"/>
            </a:pPr>
            <a:r>
              <a:rPr lang="en-US" altLang="en-US" sz="2400" dirty="0">
                <a:solidFill>
                  <a:schemeClr val="tx1"/>
                </a:solidFill>
              </a:rPr>
              <a:t>Was civilly committed in prison </a:t>
            </a:r>
            <a:r>
              <a:rPr lang="en-US" altLang="en-US" sz="2400" b="1" dirty="0">
                <a:solidFill>
                  <a:schemeClr val="tx1"/>
                </a:solidFill>
              </a:rPr>
              <a:t>without</a:t>
            </a:r>
            <a:r>
              <a:rPr lang="en-US" altLang="en-US" sz="2400" dirty="0">
                <a:solidFill>
                  <a:schemeClr val="tx1"/>
                </a:solidFill>
              </a:rPr>
              <a:t> judicial determination that he was </a:t>
            </a:r>
            <a:r>
              <a:rPr lang="en-US" altLang="en-US" sz="2400" b="1" dirty="0">
                <a:solidFill>
                  <a:schemeClr val="tx1"/>
                </a:solidFill>
              </a:rPr>
              <a:t>dangerously</a:t>
            </a:r>
            <a:r>
              <a:rPr lang="en-US" altLang="en-US" sz="2400" dirty="0">
                <a:solidFill>
                  <a:schemeClr val="tx1"/>
                </a:solidFill>
              </a:rPr>
              <a:t> mentally ill.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tx1"/>
              </a:solidFill>
            </a:endParaRPr>
          </a:p>
          <a:p>
            <a:pPr marL="11113" lvl="1" indent="0"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Following this case </a:t>
            </a:r>
            <a:r>
              <a:rPr lang="en-US" altLang="en-US" sz="2400" b="1" dirty="0">
                <a:solidFill>
                  <a:schemeClr val="tx1"/>
                </a:solidFill>
              </a:rPr>
              <a:t>and decision to release</a:t>
            </a:r>
            <a:r>
              <a:rPr lang="en-US" altLang="en-US" sz="2400" dirty="0">
                <a:solidFill>
                  <a:schemeClr val="tx1"/>
                </a:solidFill>
              </a:rPr>
              <a:t>, approx. 1,000 civilly committed individuals were also released.</a:t>
            </a:r>
          </a:p>
          <a:p>
            <a:pPr marL="0" indent="0"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Less than 3% of those released had later returned to prison or a hospital for the ‘criminally insane.’ This finding was used to argue psychiatrists overestimate the danger posed by their patients (Steadman and Keveles, 1972).</a:t>
            </a:r>
          </a:p>
          <a:p>
            <a:pPr marL="0" indent="0" algn="ctr">
              <a:buNone/>
            </a:pPr>
            <a:r>
              <a:rPr lang="en-US" altLang="en-US" sz="2800" b="1" dirty="0">
                <a:solidFill>
                  <a:srgbClr val="002060"/>
                </a:solidFill>
              </a:rPr>
              <a:t>Concept of ‘False Positives’ was born in this area of practice.</a:t>
            </a:r>
          </a:p>
          <a:p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9A41C-BD63-507A-43E1-48E9EDB22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Copyright 2025 TIOFP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5F928-B70E-1631-3F37-4F814E842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4A1B52-E3EF-354D-8305-975C36CCBD5B}" type="slidenum">
              <a:rPr lang="en-GB" altLang="en-US" smtClean="0"/>
              <a:pPr>
                <a:defRPr/>
              </a:pPr>
              <a:t>6</a:t>
            </a:fld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479A2192-383F-A99D-D6CF-4EF9C0A462C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3764" y="334968"/>
            <a:ext cx="8594700" cy="5897260"/>
          </a:xfrm>
        </p:spPr>
        <p:txBody>
          <a:bodyPr/>
          <a:lstStyle/>
          <a:p>
            <a:pPr marL="107950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GB" altLang="en-US" sz="2600" b="1" cap="none" spc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 Baxstrom…..</a:t>
            </a:r>
          </a:p>
          <a:p>
            <a:pPr marL="107950"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GB" altLang="en-US" sz="2600" b="1" cap="none" spc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150" indent="-4572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600" b="1" cap="none" spc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Late 1970s to 1980s:</a:t>
            </a:r>
            <a:r>
              <a:rPr lang="en-GB" altLang="en-US" sz="2600" cap="none" spc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academics and practitioners questioned how risk assessments could be improved.  </a:t>
            </a:r>
          </a:p>
          <a:p>
            <a:pPr marL="565150" indent="-4572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GB" altLang="en-US" sz="2600" b="1" cap="none" spc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150" indent="-4572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600" b="1" cap="none" spc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1981</a:t>
            </a:r>
            <a:r>
              <a:rPr lang="en-GB" altLang="en-US" sz="2600" cap="none" spc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concept of </a:t>
            </a:r>
            <a:r>
              <a:rPr lang="en-GB" altLang="en-US" sz="2600" b="1" cap="none" spc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actuarial vs. clinical </a:t>
            </a:r>
            <a:r>
              <a:rPr lang="en-GB" altLang="en-US" sz="2600" cap="none" spc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debate asserted and a call for prediction-outcome studies.</a:t>
            </a:r>
          </a:p>
          <a:p>
            <a:pPr marL="565150" indent="-4572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GB" altLang="en-US" sz="2600" cap="none" spc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150" indent="-4572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600" b="1" cap="none" spc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1990s:</a:t>
            </a:r>
            <a:r>
              <a:rPr lang="en-GB" altLang="en-US" sz="2600" cap="none" spc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rise of </a:t>
            </a:r>
            <a:r>
              <a:rPr lang="en-GB" altLang="en-US" sz="2600" b="1" cap="none" spc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actuarial measures </a:t>
            </a:r>
            <a:r>
              <a:rPr lang="en-GB" altLang="en-US" sz="2600" cap="none" spc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VRAG/VRAG-R.</a:t>
            </a:r>
          </a:p>
          <a:p>
            <a:pPr marL="565150" indent="-4572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GB" altLang="en-US" sz="2600" cap="none" spc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150" indent="-4572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600" b="1" cap="none" spc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Mid 1990s – to now:  </a:t>
            </a:r>
            <a:r>
              <a:rPr lang="en-GB" altLang="en-US" sz="2600" cap="none" spc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 of </a:t>
            </a:r>
            <a:r>
              <a:rPr lang="en-GB" altLang="en-US" sz="2600" b="1" cap="none" spc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structured clinical judgements</a:t>
            </a:r>
            <a:r>
              <a:rPr lang="en-GB" altLang="en-US" sz="2600" cap="none" spc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e.g. HCR-20; SAVRY; SVR-20; SARA; B-SAFER. </a:t>
            </a:r>
            <a:endParaRPr lang="en-GB" altLang="en-US" sz="2800" cap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9B3E70-EFB3-0E4E-8C13-8BFC79C2D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Copyright 2025 TIOFP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52FFA9-7083-CCAD-A970-81346AC8D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99F0F-B7FA-4E48-B415-0DAB4EAF079E}" type="slidenum">
              <a:rPr lang="en-GB" altLang="en-US" smtClean="0"/>
              <a:pPr>
                <a:defRPr/>
              </a:pPr>
              <a:t>7</a:t>
            </a:fld>
            <a:endParaRPr lang="en-GB" altLang="en-US" dirty="0"/>
          </a:p>
        </p:txBody>
      </p:sp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7033D367-876F-2E30-C51C-509F0AF58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400" y="284163"/>
            <a:ext cx="8496300" cy="5761037"/>
          </a:xfrm>
        </p:spPr>
        <p:txBody>
          <a:bodyPr rtlCol="0"/>
          <a:lstStyle/>
          <a:p>
            <a:pPr marL="566737" indent="-457200" eaLnBrk="1" fontAlgn="auto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600" b="1" cap="none" spc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2010 onwards - </a:t>
            </a:r>
            <a:r>
              <a:rPr lang="en-GB" altLang="en-US" sz="2600" cap="none" spc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enter the concept of </a:t>
            </a:r>
            <a:r>
              <a:rPr lang="en-GB" altLang="en-US" sz="2600" b="1" cap="none" spc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protective factors</a:t>
            </a:r>
            <a:r>
              <a:rPr lang="en-GB" altLang="en-US" sz="2600" cap="none" spc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 well as risk factors, e.g. SAPROF; SAPROV-YV</a:t>
            </a:r>
          </a:p>
          <a:p>
            <a:pPr marL="566737" indent="-457200" eaLnBrk="1" fontAlgn="auto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GB" altLang="en-US" sz="2600" cap="none" spc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66737" indent="-457200" eaLnBrk="1" fontAlgn="auto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GB" altLang="en-US" sz="2600" cap="none" spc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66737" indent="-457200" eaLnBrk="1" fontAlgn="auto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GB" altLang="en-US" sz="2600" cap="none" spc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66737" indent="-457200" eaLnBrk="1" fontAlgn="auto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GB" altLang="en-US" sz="2600" cap="none" spc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66737" indent="-457200" eaLnBrk="1" fontAlgn="auto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GB" altLang="en-US" sz="2600" cap="none" spc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66737" indent="-457200" eaLnBrk="1" fontAlgn="auto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GB" altLang="en-US" sz="2600" cap="none" spc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66737" indent="-457200" eaLnBrk="1" fontAlgn="auto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600" cap="none" spc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And….researchers have just recently started to build on concepts first coined in 2008 (Loeber et al, 2008) but now making a real entry to the area i.e. </a:t>
            </a:r>
          </a:p>
          <a:p>
            <a:pPr marL="365125" indent="-255588" algn="ctr" eaLnBrk="1" fontAlgn="auto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n-GB" altLang="en-US" sz="2600" b="1" cap="none" spc="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5125" indent="-255588" algn="ctr" eaLnBrk="1" fontAlgn="auto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2600" b="1" cap="none" spc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“Promotive factors”</a:t>
            </a:r>
          </a:p>
          <a:p>
            <a:pPr marL="365125" indent="-255588" algn="ctr" eaLnBrk="1" fontAlgn="auto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n-GB" altLang="en-US" sz="2600" b="1" cap="none" spc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5125" indent="-255588" algn="ctr" eaLnBrk="1" fontAlgn="auto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2600" cap="none" spc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Promotive are distinct concepts from protective and risk but are part of the risk concept (Farrington et al, 2016).</a:t>
            </a:r>
          </a:p>
          <a:p>
            <a:pPr marL="365125" indent="-255588" eaLnBrk="1" fontAlgn="auto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n-GB" altLang="en-US" sz="2800" b="1" spc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indent="-255588" eaLnBrk="1" fontAlgn="auto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n-GB" altLang="en-US" sz="2500" b="1" spc="0" dirty="0">
              <a:solidFill>
                <a:srgbClr val="0000FF"/>
              </a:solidFill>
            </a:endParaRPr>
          </a:p>
          <a:p>
            <a:pPr marL="365125" indent="-255588" eaLnBrk="1" fontAlgn="auto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n-GB" altLang="en-US" sz="2500" b="1" spc="0" dirty="0">
              <a:solidFill>
                <a:srgbClr val="0000FF"/>
              </a:solidFill>
            </a:endParaRPr>
          </a:p>
        </p:txBody>
      </p:sp>
      <p:pic>
        <p:nvPicPr>
          <p:cNvPr id="22531" name="Picture 2">
            <a:extLst>
              <a:ext uri="{FF2B5EF4-FFF2-40B4-BE49-F238E27FC236}">
                <a16:creationId xmlns:a16="http://schemas.microsoft.com/office/drawing/2014/main" id="{26BBBBEC-2E18-AC23-AB29-5D8E9ABC0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981075"/>
            <a:ext cx="11080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168ACB-7EC1-6438-218B-79C49EA88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Copyright 2025 TIOFP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21F39F-1FB4-4CCC-F786-1D07F63F8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A6E8F4-828F-AF44-B294-799BC4374B62}" type="slidenum">
              <a:rPr lang="en-GB" altLang="en-US" smtClean="0"/>
              <a:pPr>
                <a:defRPr/>
              </a:pPr>
              <a:t>8</a:t>
            </a:fld>
            <a:endParaRPr lang="en-GB" altLang="en-US" dirty="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742045F6-A196-6E57-58A2-6D1819A7DC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8" y="260648"/>
            <a:ext cx="8604572" cy="6263977"/>
          </a:xfrm>
        </p:spPr>
        <p:txBody>
          <a:bodyPr rtlCol="0"/>
          <a:lstStyle/>
          <a:p>
            <a:pPr marL="533400" indent="-533400" algn="ctr" eaLnBrk="1" fontAlgn="auto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2800" b="1" cap="none" spc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 recognition of the need to consider risk in more detail. Consider </a:t>
            </a:r>
            <a:r>
              <a:rPr lang="en-GB" altLang="en-US" sz="2800" b="1" cap="none" spc="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risk statements</a:t>
            </a:r>
            <a:r>
              <a:rPr lang="en-GB" altLang="en-US" sz="2800" b="1" cap="none" spc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 marL="533400" indent="-533400" algn="ctr" eaLnBrk="1" fontAlgn="auto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2800" b="1" cap="none" spc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(Scott and Resnick, 2006)</a:t>
            </a:r>
          </a:p>
          <a:p>
            <a:pPr marL="533400" indent="-533400" algn="ctr" eaLnBrk="1" fontAlgn="auto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n-GB" altLang="en-US" sz="1800" cap="none" spc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GB" altLang="en-US" sz="2800" b="1" cap="none" spc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1.) Magnitude of potential harm threatened?</a:t>
            </a:r>
          </a:p>
          <a:p>
            <a:pPr algn="ctr" eaLnBrk="1" fontAlgn="auto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GB" altLang="en-US" sz="2800" i="1" cap="none" spc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“Threatening to shoot someone in the head foreshadows a much greater risk of serious harm than threatening to kick someone in the leg”</a:t>
            </a:r>
          </a:p>
          <a:p>
            <a:pPr algn="ctr" eaLnBrk="1" fontAlgn="auto" hangingPunct="1">
              <a:lnSpc>
                <a:spcPct val="80000"/>
              </a:lnSpc>
              <a:spcBef>
                <a:spcPct val="0"/>
              </a:spcBef>
              <a:defRPr/>
            </a:pPr>
            <a:endParaRPr lang="en-GB" altLang="en-US" sz="2800" cap="none" spc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GB" altLang="en-US" sz="2800" b="1" cap="none" spc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2.) Likelihood that the violent act may take place;</a:t>
            </a: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defRPr/>
            </a:pPr>
            <a:endParaRPr lang="en-GB" altLang="en-US" sz="2800" b="1" cap="none" spc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GB" altLang="en-US" sz="2800" b="1" cap="none" spc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3.) Imminence of the harm;</a:t>
            </a: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defRPr/>
            </a:pPr>
            <a:endParaRPr lang="en-GB" altLang="en-US" sz="2800" cap="none" spc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GB" altLang="en-US" sz="2800" b="1" cap="none" spc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4.) Frequency of the behaviour;</a:t>
            </a: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defRPr/>
            </a:pPr>
            <a:endParaRPr lang="en-GB" altLang="en-US" sz="2800" cap="none" spc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GB" altLang="en-US" sz="2800" b="1" cap="none" spc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5.) What situational factors are relevant?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DE701-9502-BD62-5D51-6DE32DE8D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Copyright 2025 TIOFP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670256-139C-0D83-539B-0A6F587E5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54823-6369-4B45-92EF-6374F1464059}" type="slidenum">
              <a:rPr lang="en-GB" altLang="en-US" smtClean="0"/>
              <a:pPr>
                <a:defRPr/>
              </a:pPr>
              <a:t>9</a:t>
            </a:fld>
            <a:endParaRPr lang="en-GB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60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60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4322</TotalTime>
  <Words>2523</Words>
  <Application>Microsoft Macintosh PowerPoint</Application>
  <PresentationFormat>On-screen Show (4:3)</PresentationFormat>
  <Paragraphs>361</Paragraphs>
  <Slides>39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MS PGothic</vt:lpstr>
      <vt:lpstr>Arial</vt:lpstr>
      <vt:lpstr>Calibri</vt:lpstr>
      <vt:lpstr>Calibri Light</vt:lpstr>
      <vt:lpstr>Times New Roman</vt:lpstr>
      <vt:lpstr>Wingdings 2</vt:lpstr>
      <vt:lpstr>Retrospect</vt:lpstr>
      <vt:lpstr> </vt:lpstr>
      <vt:lpstr>PowerPoint Presentation</vt:lpstr>
      <vt:lpstr>PowerPoint Presentation</vt:lpstr>
      <vt:lpstr>A bit of history... </vt:lpstr>
      <vt:lpstr>Johnny Baxstrom</vt:lpstr>
      <vt:lpstr>PowerPoint Presentation</vt:lpstr>
      <vt:lpstr>PowerPoint Presentation</vt:lpstr>
      <vt:lpstr>PowerPoint Presentation</vt:lpstr>
      <vt:lpstr>PowerPoint Presentation</vt:lpstr>
      <vt:lpstr>A detailed example template….  (copyright TIOFP, 2025)</vt:lpstr>
      <vt:lpstr>PowerPoint Presentation</vt:lpstr>
      <vt:lpstr>PowerPoint Presentation</vt:lpstr>
      <vt:lpstr>So…with all this in mind, what have been the approaches to risk assessment over the years?</vt:lpstr>
      <vt:lpstr>Approaches</vt:lpstr>
      <vt:lpstr>Unstructured Clinical  (First Generation) </vt:lpstr>
      <vt:lpstr>PowerPoint Presentation</vt:lpstr>
      <vt:lpstr>It’s not all bad….more a clinician’s value is not being used in the best way…kind of….</vt:lpstr>
      <vt:lpstr>Problems…..</vt:lpstr>
      <vt:lpstr>‘False positives’</vt:lpstr>
      <vt:lpstr>‘False negatives’</vt:lpstr>
      <vt:lpstr>PowerPoint Presentation</vt:lpstr>
      <vt:lpstr>Actuarial/Statistical  (Second Generation)</vt:lpstr>
      <vt:lpstr>PowerPoint Presentation</vt:lpstr>
      <vt:lpstr>Gaslighting with statistics? </vt:lpstr>
      <vt:lpstr>BUT...</vt:lpstr>
      <vt:lpstr>PowerPoint Presentation</vt:lpstr>
      <vt:lpstr>PowerPoint Presentation</vt:lpstr>
      <vt:lpstr>Enter: Structured Professional Judgement – SPJ’s  (Third Generation)</vt:lpstr>
      <vt:lpstr>Enter the Structured Professional Judgement – SPJ’s (Third Generation)</vt:lpstr>
      <vt:lpstr>PowerPoint Presentation</vt:lpstr>
      <vt:lpstr>New SPJ – area is always advancing…..</vt:lpstr>
      <vt:lpstr>PowerPoint Presentation</vt:lpstr>
      <vt:lpstr>There remain biases here we still need to manage though…</vt:lpstr>
      <vt:lpstr>PowerPoint Presentation</vt:lpstr>
      <vt:lpstr>We still need to guard against these factors, even with structured clinical risk assessments</vt:lpstr>
      <vt:lpstr>How can we reduce bias as much as possible?</vt:lpstr>
      <vt:lpstr>So, what is the ‘take home message’ from all of this?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Factors for Violence &amp; Antisocial Behaviour in Children</dc:title>
  <dc:creator>Psychology</dc:creator>
  <cp:lastModifiedBy>Patrick Gilmore</cp:lastModifiedBy>
  <cp:revision>442</cp:revision>
  <cp:lastPrinted>2025-09-07T17:12:39Z</cp:lastPrinted>
  <dcterms:created xsi:type="dcterms:W3CDTF">2012-06-12T05:52:27Z</dcterms:created>
  <dcterms:modified xsi:type="dcterms:W3CDTF">2025-09-20T13:36:27Z</dcterms:modified>
</cp:coreProperties>
</file>